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sldIdLst>
    <p:sldId id="256" r:id="rId5"/>
    <p:sldId id="258" r:id="rId6"/>
    <p:sldId id="259" r:id="rId7"/>
    <p:sldId id="333" r:id="rId8"/>
    <p:sldId id="342" r:id="rId9"/>
    <p:sldId id="312" r:id="rId10"/>
    <p:sldId id="343" r:id="rId11"/>
    <p:sldId id="339" r:id="rId12"/>
    <p:sldId id="314" r:id="rId13"/>
    <p:sldId id="344" r:id="rId14"/>
    <p:sldId id="331" r:id="rId15"/>
    <p:sldId id="322" r:id="rId16"/>
    <p:sldId id="321" r:id="rId17"/>
    <p:sldId id="300" r:id="rId18"/>
    <p:sldId id="345" r:id="rId19"/>
    <p:sldId id="346" r:id="rId20"/>
    <p:sldId id="347" r:id="rId21"/>
    <p:sldId id="336" r:id="rId22"/>
    <p:sldId id="338" r:id="rId23"/>
    <p:sldId id="315" r:id="rId24"/>
    <p:sldId id="348" r:id="rId25"/>
    <p:sldId id="349" r:id="rId26"/>
    <p:sldId id="292" r:id="rId27"/>
    <p:sldId id="295" r:id="rId28"/>
    <p:sldId id="319" r:id="rId29"/>
    <p:sldId id="276" r:id="rId30"/>
    <p:sldId id="318" r:id="rId31"/>
    <p:sldId id="330" r:id="rId32"/>
    <p:sldId id="350" r:id="rId33"/>
    <p:sldId id="335" r:id="rId34"/>
    <p:sldId id="284"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5B82FF"/>
    <a:srgbClr val="EBC0FC"/>
    <a:srgbClr val="59352D"/>
    <a:srgbClr val="D2A000"/>
    <a:srgbClr val="C76235"/>
    <a:srgbClr val="4F481E"/>
    <a:srgbClr val="C9954F"/>
    <a:srgbClr val="473531"/>
    <a:srgbClr val="3727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40" autoAdjust="0"/>
    <p:restoredTop sz="94660"/>
  </p:normalViewPr>
  <p:slideViewPr>
    <p:cSldViewPr>
      <p:cViewPr varScale="1">
        <p:scale>
          <a:sx n="128" d="100"/>
          <a:sy n="128" d="100"/>
        </p:scale>
        <p:origin x="200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136A7C-C79E-43C5-8B09-DDEA359584E2}" type="slidenum">
              <a:rPr lang="en-US" altLang="en-US"/>
              <a:pPr>
                <a:defRPr/>
              </a:pPr>
              <a:t>‹#›</a:t>
            </a:fld>
            <a:endParaRPr lang="en-US" altLang="en-US"/>
          </a:p>
        </p:txBody>
      </p:sp>
    </p:spTree>
    <p:extLst>
      <p:ext uri="{BB962C8B-B14F-4D97-AF65-F5344CB8AC3E}">
        <p14:creationId xmlns:p14="http://schemas.microsoft.com/office/powerpoint/2010/main" val="189899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A6D19D-5AB2-4916-A220-9796C286BF3A}" type="slidenum">
              <a:rPr lang="en-US" altLang="en-US"/>
              <a:pPr>
                <a:defRPr/>
              </a:pPr>
              <a:t>‹#›</a:t>
            </a:fld>
            <a:endParaRPr lang="en-US" altLang="en-US"/>
          </a:p>
        </p:txBody>
      </p:sp>
    </p:spTree>
    <p:extLst>
      <p:ext uri="{BB962C8B-B14F-4D97-AF65-F5344CB8AC3E}">
        <p14:creationId xmlns:p14="http://schemas.microsoft.com/office/powerpoint/2010/main" val="3297637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57A55D-860C-48BD-B7F6-BDC9B49AD25F}" type="slidenum">
              <a:rPr lang="en-US" altLang="en-US"/>
              <a:pPr>
                <a:defRPr/>
              </a:pPr>
              <a:t>‹#›</a:t>
            </a:fld>
            <a:endParaRPr lang="en-US" altLang="en-US"/>
          </a:p>
        </p:txBody>
      </p:sp>
    </p:spTree>
    <p:extLst>
      <p:ext uri="{BB962C8B-B14F-4D97-AF65-F5344CB8AC3E}">
        <p14:creationId xmlns:p14="http://schemas.microsoft.com/office/powerpoint/2010/main" val="2764653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302341-99C0-4CA7-9477-AD3033D7DBC6}" type="slidenum">
              <a:rPr lang="en-US" altLang="en-US"/>
              <a:pPr>
                <a:defRPr/>
              </a:pPr>
              <a:t>‹#›</a:t>
            </a:fld>
            <a:endParaRPr lang="en-US" altLang="en-US"/>
          </a:p>
        </p:txBody>
      </p:sp>
    </p:spTree>
    <p:extLst>
      <p:ext uri="{BB962C8B-B14F-4D97-AF65-F5344CB8AC3E}">
        <p14:creationId xmlns:p14="http://schemas.microsoft.com/office/powerpoint/2010/main" val="250633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625C12-D877-4BC5-AE2D-8F4189679592}" type="slidenum">
              <a:rPr lang="en-US" altLang="en-US"/>
              <a:pPr>
                <a:defRPr/>
              </a:pPr>
              <a:t>‹#›</a:t>
            </a:fld>
            <a:endParaRPr lang="en-US" altLang="en-US"/>
          </a:p>
        </p:txBody>
      </p:sp>
    </p:spTree>
    <p:extLst>
      <p:ext uri="{BB962C8B-B14F-4D97-AF65-F5344CB8AC3E}">
        <p14:creationId xmlns:p14="http://schemas.microsoft.com/office/powerpoint/2010/main" val="93485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8DC865-FC15-4DB6-80F2-AC7FF1D46A89}" type="slidenum">
              <a:rPr lang="en-US" altLang="en-US"/>
              <a:pPr>
                <a:defRPr/>
              </a:pPr>
              <a:t>‹#›</a:t>
            </a:fld>
            <a:endParaRPr lang="en-US" altLang="en-US"/>
          </a:p>
        </p:txBody>
      </p:sp>
    </p:spTree>
    <p:extLst>
      <p:ext uri="{BB962C8B-B14F-4D97-AF65-F5344CB8AC3E}">
        <p14:creationId xmlns:p14="http://schemas.microsoft.com/office/powerpoint/2010/main" val="65449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AD1CF9C-2308-44BE-8987-B7897C0BA11D}" type="slidenum">
              <a:rPr lang="en-US" altLang="en-US"/>
              <a:pPr>
                <a:defRPr/>
              </a:pPr>
              <a:t>‹#›</a:t>
            </a:fld>
            <a:endParaRPr lang="en-US" altLang="en-US"/>
          </a:p>
        </p:txBody>
      </p:sp>
    </p:spTree>
    <p:extLst>
      <p:ext uri="{BB962C8B-B14F-4D97-AF65-F5344CB8AC3E}">
        <p14:creationId xmlns:p14="http://schemas.microsoft.com/office/powerpoint/2010/main" val="167727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D4DCE2-C5C8-4C30-89DE-AA44767EB456}" type="slidenum">
              <a:rPr lang="en-US" altLang="en-US"/>
              <a:pPr>
                <a:defRPr/>
              </a:pPr>
              <a:t>‹#›</a:t>
            </a:fld>
            <a:endParaRPr lang="en-US" altLang="en-US"/>
          </a:p>
        </p:txBody>
      </p:sp>
    </p:spTree>
    <p:extLst>
      <p:ext uri="{BB962C8B-B14F-4D97-AF65-F5344CB8AC3E}">
        <p14:creationId xmlns:p14="http://schemas.microsoft.com/office/powerpoint/2010/main" val="36583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7B098C-DFE0-4051-96B1-A5E00208FFD6}" type="slidenum">
              <a:rPr lang="en-US" altLang="en-US"/>
              <a:pPr>
                <a:defRPr/>
              </a:pPr>
              <a:t>‹#›</a:t>
            </a:fld>
            <a:endParaRPr lang="en-US" altLang="en-US"/>
          </a:p>
        </p:txBody>
      </p:sp>
    </p:spTree>
    <p:extLst>
      <p:ext uri="{BB962C8B-B14F-4D97-AF65-F5344CB8AC3E}">
        <p14:creationId xmlns:p14="http://schemas.microsoft.com/office/powerpoint/2010/main" val="127329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A9B3A8-9D64-4AF3-AAB2-5B66AEF80732}" type="slidenum">
              <a:rPr lang="en-US" altLang="en-US"/>
              <a:pPr>
                <a:defRPr/>
              </a:pPr>
              <a:t>‹#›</a:t>
            </a:fld>
            <a:endParaRPr lang="en-US" altLang="en-US"/>
          </a:p>
        </p:txBody>
      </p:sp>
    </p:spTree>
    <p:extLst>
      <p:ext uri="{BB962C8B-B14F-4D97-AF65-F5344CB8AC3E}">
        <p14:creationId xmlns:p14="http://schemas.microsoft.com/office/powerpoint/2010/main" val="34316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5DD51C-1B19-4D61-975A-51AE90AE17A7}" type="slidenum">
              <a:rPr lang="en-US" altLang="en-US"/>
              <a:pPr>
                <a:defRPr/>
              </a:pPr>
              <a:t>‹#›</a:t>
            </a:fld>
            <a:endParaRPr lang="en-US" altLang="en-US"/>
          </a:p>
        </p:txBody>
      </p:sp>
    </p:spTree>
    <p:extLst>
      <p:ext uri="{BB962C8B-B14F-4D97-AF65-F5344CB8AC3E}">
        <p14:creationId xmlns:p14="http://schemas.microsoft.com/office/powerpoint/2010/main" val="225715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8B888FB-6BD5-4735-866C-C8E4FDD5C9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www.natre.org.u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hyperlink" Target="https://www.natre.org.uk/about-natre/projects/spirited-arts/spirited-arts-2020/"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tre.org.uk/about-natre/projects/spirited-arts/spirited-arts-gallery/2019/"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12" y="-27384"/>
            <a:ext cx="9289032" cy="6966776"/>
          </a:xfrm>
          <a:prstGeom prst="rect">
            <a:avLst/>
          </a:prstGeom>
        </p:spPr>
      </p:pic>
      <p:pic>
        <p:nvPicPr>
          <p:cNvPr id="205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0192" y="5517232"/>
            <a:ext cx="1753115" cy="65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5293515" y="1164060"/>
            <a:ext cx="3772156" cy="759396"/>
          </a:xfrm>
          <a:noFill/>
        </p:spPr>
        <p:txBody>
          <a:bodyPr/>
          <a:lstStyle/>
          <a:p>
            <a:pPr eaLnBrk="1" hangingPunct="1">
              <a:defRPr/>
            </a:pPr>
            <a:r>
              <a:rPr lang="en-GB" sz="2400" dirty="0">
                <a:solidFill>
                  <a:schemeClr val="accent5"/>
                </a:solidFill>
                <a:latin typeface="Arial Rounded MT Bold" panose="020F0704030504030204" pitchFamily="34" charset="0"/>
              </a:rPr>
              <a:t>Enter the 2020 </a:t>
            </a:r>
            <a:br>
              <a:rPr lang="en-GB" sz="2400" dirty="0">
                <a:solidFill>
                  <a:schemeClr val="accent5"/>
                </a:solidFill>
                <a:latin typeface="Arial Rounded MT Bold" panose="020F0704030504030204" pitchFamily="34" charset="0"/>
              </a:rPr>
            </a:br>
            <a:r>
              <a:rPr lang="en-GB" sz="2400" dirty="0">
                <a:solidFill>
                  <a:schemeClr val="accent3"/>
                </a:solidFill>
                <a:latin typeface="Arial Rounded MT Bold" panose="020F0704030504030204" pitchFamily="34" charset="0"/>
              </a:rPr>
              <a:t>Spirited Arts &amp; Poetry </a:t>
            </a:r>
            <a:r>
              <a:rPr lang="en-GB" sz="2400" dirty="0">
                <a:solidFill>
                  <a:schemeClr val="accent5"/>
                </a:solidFill>
                <a:latin typeface="Arial Rounded MT Bold" panose="020F0704030504030204" pitchFamily="34" charset="0"/>
              </a:rPr>
              <a:t>competition</a:t>
            </a:r>
            <a:endParaRPr lang="en-US" sz="2400" dirty="0">
              <a:solidFill>
                <a:schemeClr val="accent5"/>
              </a:solidFill>
              <a:latin typeface="Arial Rounded MT Bold" panose="020F0704030504030204" pitchFamily="34" charset="0"/>
            </a:endParaRPr>
          </a:p>
        </p:txBody>
      </p:sp>
      <p:sp>
        <p:nvSpPr>
          <p:cNvPr id="2051" name="Rectangle 3"/>
          <p:cNvSpPr>
            <a:spLocks noGrp="1" noChangeArrowheads="1"/>
          </p:cNvSpPr>
          <p:nvPr>
            <p:ph type="subTitle" idx="1"/>
          </p:nvPr>
        </p:nvSpPr>
        <p:spPr>
          <a:xfrm>
            <a:off x="5326168" y="2204864"/>
            <a:ext cx="3676571" cy="3168352"/>
          </a:xfrm>
        </p:spPr>
        <p:txBody>
          <a:bodyPr/>
          <a:lstStyle/>
          <a:p>
            <a:pPr eaLnBrk="1" hangingPunct="1">
              <a:lnSpc>
                <a:spcPct val="80000"/>
              </a:lnSpc>
            </a:pPr>
            <a:r>
              <a:rPr lang="en-GB" altLang="en-US" sz="2000" dirty="0">
                <a:solidFill>
                  <a:schemeClr val="accent4">
                    <a:lumMod val="75000"/>
                  </a:schemeClr>
                </a:solidFill>
                <a:latin typeface="Arial Rounded MT Bold" panose="020F0704030504030204" pitchFamily="34" charset="0"/>
              </a:rPr>
              <a:t>This presentation invites to you make a piece of artwork or poetry on one of our five themes.</a:t>
            </a:r>
          </a:p>
          <a:p>
            <a:pPr eaLnBrk="1" hangingPunct="1">
              <a:lnSpc>
                <a:spcPct val="80000"/>
              </a:lnSpc>
            </a:pPr>
            <a:endParaRPr lang="en-GB" altLang="en-US" sz="2000" dirty="0">
              <a:solidFill>
                <a:schemeClr val="accent4">
                  <a:lumMod val="75000"/>
                </a:schemeClr>
              </a:solidFill>
              <a:latin typeface="Arial Rounded MT Bold" panose="020F0704030504030204" pitchFamily="34" charset="0"/>
            </a:endParaRPr>
          </a:p>
          <a:p>
            <a:pPr eaLnBrk="1" hangingPunct="1">
              <a:lnSpc>
                <a:spcPct val="80000"/>
              </a:lnSpc>
            </a:pPr>
            <a:r>
              <a:rPr lang="en-GB" altLang="en-US" sz="2000" dirty="0">
                <a:solidFill>
                  <a:schemeClr val="accent4">
                    <a:lumMod val="75000"/>
                  </a:schemeClr>
                </a:solidFill>
                <a:latin typeface="Arial Rounded MT Bold" panose="020F0704030504030204" pitchFamily="34" charset="0"/>
              </a:rPr>
              <a:t>The National Association of Teachers of RE will give prizes to the winners.</a:t>
            </a:r>
          </a:p>
          <a:p>
            <a:pPr eaLnBrk="1" hangingPunct="1">
              <a:lnSpc>
                <a:spcPct val="80000"/>
              </a:lnSpc>
            </a:pPr>
            <a:endParaRPr lang="en-GB" altLang="en-US" sz="2000" dirty="0">
              <a:solidFill>
                <a:schemeClr val="accent4">
                  <a:lumMod val="75000"/>
                </a:schemeClr>
              </a:solidFill>
              <a:latin typeface="Arial Rounded MT Bold" panose="020F0704030504030204" pitchFamily="34" charset="0"/>
            </a:endParaRPr>
          </a:p>
          <a:p>
            <a:pPr eaLnBrk="1" hangingPunct="1">
              <a:lnSpc>
                <a:spcPct val="80000"/>
              </a:lnSpc>
            </a:pPr>
            <a:r>
              <a:rPr lang="en-GB" altLang="en-US" sz="2000" dirty="0">
                <a:solidFill>
                  <a:schemeClr val="accent4">
                    <a:lumMod val="75000"/>
                  </a:schemeClr>
                </a:solidFill>
                <a:latin typeface="Arial Rounded MT Bold" panose="020F0704030504030204" pitchFamily="34" charset="0"/>
              </a:rPr>
              <a:t>See more details on our online gallery at </a:t>
            </a:r>
            <a:r>
              <a:rPr lang="en-GB" altLang="en-US" sz="2000" dirty="0">
                <a:solidFill>
                  <a:schemeClr val="accent4">
                    <a:lumMod val="75000"/>
                  </a:schemeClr>
                </a:solidFill>
                <a:latin typeface="Arial Rounded MT Bold" panose="020F0704030504030204" pitchFamily="34" charset="0"/>
                <a:hlinkClick r:id="rId4"/>
              </a:rPr>
              <a:t>www.natre.org.uk</a:t>
            </a:r>
            <a:r>
              <a:rPr lang="en-GB" altLang="en-US" sz="2000" dirty="0">
                <a:solidFill>
                  <a:schemeClr val="accent4">
                    <a:lumMod val="75000"/>
                  </a:schemeClr>
                </a:solidFill>
                <a:latin typeface="Arial Rounded MT Bold" panose="020F0704030504030204" pitchFamily="34" charset="0"/>
              </a:rPr>
              <a:t> </a:t>
            </a:r>
            <a:endParaRPr lang="en-US" altLang="en-US" sz="2000" dirty="0">
              <a:solidFill>
                <a:schemeClr val="accent4">
                  <a:lumMod val="75000"/>
                </a:schemeClr>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5FB5B-1848-437A-B8DB-C5FC5AD57B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083"/>
            <a:ext cx="9144000" cy="6893171"/>
          </a:xfrm>
          <a:prstGeom prst="rect">
            <a:avLst/>
          </a:prstGeom>
        </p:spPr>
      </p:pic>
      <p:sp>
        <p:nvSpPr>
          <p:cNvPr id="8" name="TextBox 7">
            <a:extLst>
              <a:ext uri="{FF2B5EF4-FFF2-40B4-BE49-F238E27FC236}">
                <a16:creationId xmlns:a16="http://schemas.microsoft.com/office/drawing/2014/main" id="{1C6C0CCC-138D-4990-8EE6-ED737A5D8B81}"/>
              </a:ext>
            </a:extLst>
          </p:cNvPr>
          <p:cNvSpPr txBox="1"/>
          <p:nvPr/>
        </p:nvSpPr>
        <p:spPr>
          <a:xfrm>
            <a:off x="3261974" y="289679"/>
            <a:ext cx="5868144" cy="6278642"/>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I wonder: Gaia</a:t>
            </a:r>
          </a:p>
          <a:p>
            <a:pPr eaLnBrk="1" hangingPunct="1">
              <a:defRPr/>
            </a:pPr>
            <a:r>
              <a:rPr lang="en-GB" sz="2000" dirty="0">
                <a:latin typeface="Arial Rounded MT Bold" panose="020F0704030504030204" pitchFamily="34" charset="0"/>
              </a:rPr>
              <a:t>Poppy, age 13</a:t>
            </a:r>
          </a:p>
          <a:p>
            <a:pPr eaLnBrk="1" hangingPunct="1">
              <a:defRPr/>
            </a:pPr>
            <a:endParaRPr lang="en-GB" sz="2000" dirty="0">
              <a:solidFill>
                <a:schemeClr val="accent4"/>
              </a:solidFill>
              <a:latin typeface="Arial Rounded MT Bold" panose="020F0704030504030204" pitchFamily="34" charset="0"/>
            </a:endParaRPr>
          </a:p>
          <a:p>
            <a:pPr eaLnBrk="1" hangingPunct="1">
              <a:defRPr/>
            </a:pPr>
            <a:r>
              <a:rPr lang="en-GB" dirty="0">
                <a:solidFill>
                  <a:schemeClr val="accent6"/>
                </a:solidFill>
                <a:latin typeface="Arial Rounded MT Bold" panose="020F0704030504030204" pitchFamily="34" charset="0"/>
              </a:rPr>
              <a:t>I wonder what it was like at the start,</a:t>
            </a:r>
          </a:p>
          <a:p>
            <a:pPr eaLnBrk="1" hangingPunct="1">
              <a:defRPr/>
            </a:pPr>
            <a:r>
              <a:rPr lang="en-GB" dirty="0">
                <a:solidFill>
                  <a:schemeClr val="accent6"/>
                </a:solidFill>
                <a:latin typeface="Arial Rounded MT Bold" panose="020F0704030504030204" pitchFamily="34" charset="0"/>
              </a:rPr>
              <a:t>When Gaia was a child</a:t>
            </a:r>
          </a:p>
          <a:p>
            <a:pPr eaLnBrk="1" hangingPunct="1">
              <a:defRPr/>
            </a:pPr>
            <a:r>
              <a:rPr lang="en-GB" dirty="0">
                <a:solidFill>
                  <a:schemeClr val="accent6"/>
                </a:solidFill>
                <a:latin typeface="Arial Rounded MT Bold" panose="020F0704030504030204" pitchFamily="34" charset="0"/>
              </a:rPr>
              <a:t>She cared for us, gave us life</a:t>
            </a:r>
          </a:p>
          <a:p>
            <a:pPr eaLnBrk="1" hangingPunct="1">
              <a:defRPr/>
            </a:pPr>
            <a:r>
              <a:rPr lang="en-GB" dirty="0">
                <a:solidFill>
                  <a:schemeClr val="accent6"/>
                </a:solidFill>
                <a:latin typeface="Arial Rounded MT Bold" panose="020F0704030504030204" pitchFamily="34" charset="0"/>
              </a:rPr>
              <a:t>We saw no poverty, no pollution, no strife.</a:t>
            </a:r>
          </a:p>
          <a:p>
            <a:pPr eaLnBrk="1" hangingPunct="1">
              <a:defRPr/>
            </a:pPr>
            <a:r>
              <a:rPr lang="en-GB" dirty="0">
                <a:solidFill>
                  <a:schemeClr val="accent6"/>
                </a:solidFill>
                <a:latin typeface="Arial Rounded MT Bold" panose="020F0704030504030204" pitchFamily="34" charset="0"/>
              </a:rPr>
              <a:t>…</a:t>
            </a:r>
          </a:p>
          <a:p>
            <a:pPr eaLnBrk="1" hangingPunct="1">
              <a:defRPr/>
            </a:pPr>
            <a:r>
              <a:rPr lang="en-GB" dirty="0">
                <a:solidFill>
                  <a:schemeClr val="accent6"/>
                </a:solidFill>
                <a:latin typeface="Arial Rounded MT Bold" panose="020F0704030504030204" pitchFamily="34" charset="0"/>
              </a:rPr>
              <a:t>I wonder what it I like now,</a:t>
            </a:r>
          </a:p>
          <a:p>
            <a:pPr eaLnBrk="1" hangingPunct="1">
              <a:defRPr/>
            </a:pPr>
            <a:r>
              <a:rPr lang="en-GB" dirty="0">
                <a:solidFill>
                  <a:schemeClr val="accent6"/>
                </a:solidFill>
                <a:latin typeface="Arial Rounded MT Bold" panose="020F0704030504030204" pitchFamily="34" charset="0"/>
              </a:rPr>
              <a:t>Backstage in the theatre.</a:t>
            </a:r>
          </a:p>
          <a:p>
            <a:pPr eaLnBrk="1" hangingPunct="1">
              <a:defRPr/>
            </a:pPr>
            <a:r>
              <a:rPr lang="en-GB" dirty="0">
                <a:solidFill>
                  <a:schemeClr val="accent6"/>
                </a:solidFill>
                <a:latin typeface="Arial Rounded MT Bold" panose="020F0704030504030204" pitchFamily="34" charset="0"/>
              </a:rPr>
              <a:t>Is Gaia on a torture rack,</a:t>
            </a:r>
          </a:p>
          <a:p>
            <a:pPr eaLnBrk="1" hangingPunct="1">
              <a:defRPr/>
            </a:pPr>
            <a:r>
              <a:rPr lang="en-GB" dirty="0">
                <a:solidFill>
                  <a:schemeClr val="accent6"/>
                </a:solidFill>
                <a:latin typeface="Arial Rounded MT Bold" panose="020F0704030504030204" pitchFamily="34" charset="0"/>
              </a:rPr>
              <a:t>As we search for coal, roughly breaking her back?</a:t>
            </a:r>
          </a:p>
          <a:p>
            <a:pPr eaLnBrk="1" hangingPunct="1">
              <a:defRPr/>
            </a:pPr>
            <a:endParaRPr lang="en-GB" dirty="0">
              <a:solidFill>
                <a:schemeClr val="accent6"/>
              </a:solidFill>
              <a:latin typeface="Arial Rounded MT Bold" panose="020F0704030504030204" pitchFamily="34" charset="0"/>
            </a:endParaRPr>
          </a:p>
          <a:p>
            <a:pPr eaLnBrk="1" hangingPunct="1">
              <a:defRPr/>
            </a:pPr>
            <a:r>
              <a:rPr lang="en-GB" dirty="0">
                <a:solidFill>
                  <a:schemeClr val="accent6"/>
                </a:solidFill>
                <a:latin typeface="Arial Rounded MT Bold" panose="020F0704030504030204" pitchFamily="34" charset="0"/>
              </a:rPr>
              <a:t>I wonder can we stop</a:t>
            </a:r>
          </a:p>
          <a:p>
            <a:pPr eaLnBrk="1" hangingPunct="1">
              <a:defRPr/>
            </a:pPr>
            <a:r>
              <a:rPr lang="en-GB" dirty="0">
                <a:solidFill>
                  <a:schemeClr val="accent6"/>
                </a:solidFill>
                <a:latin typeface="Arial Rounded MT Bold" panose="020F0704030504030204" pitchFamily="34" charset="0"/>
              </a:rPr>
              <a:t>The inevitable from happening,</a:t>
            </a:r>
          </a:p>
          <a:p>
            <a:pPr eaLnBrk="1" hangingPunct="1">
              <a:defRPr/>
            </a:pPr>
            <a:r>
              <a:rPr lang="en-GB" dirty="0">
                <a:solidFill>
                  <a:schemeClr val="accent6"/>
                </a:solidFill>
                <a:latin typeface="Arial Rounded MT Bold" panose="020F0704030504030204" pitchFamily="34" charset="0"/>
              </a:rPr>
              <a:t>Can we give our life giver</a:t>
            </a:r>
          </a:p>
          <a:p>
            <a:pPr eaLnBrk="1" hangingPunct="1">
              <a:defRPr/>
            </a:pPr>
            <a:r>
              <a:rPr lang="en-GB" dirty="0">
                <a:solidFill>
                  <a:schemeClr val="accent6"/>
                </a:solidFill>
                <a:latin typeface="Arial Rounded MT Bold" panose="020F0704030504030204" pitchFamily="34" charset="0"/>
              </a:rPr>
              <a:t>The chance not to wither?</a:t>
            </a:r>
          </a:p>
          <a:p>
            <a:pPr eaLnBrk="1" hangingPunct="1">
              <a:defRPr/>
            </a:pPr>
            <a:endParaRPr lang="en-GB" dirty="0">
              <a:solidFill>
                <a:schemeClr val="accent6"/>
              </a:solidFill>
              <a:latin typeface="Arial Rounded MT Bold" panose="020F0704030504030204" pitchFamily="34" charset="0"/>
            </a:endParaRPr>
          </a:p>
          <a:p>
            <a:pPr eaLnBrk="1" hangingPunct="1">
              <a:defRPr/>
            </a:pPr>
            <a:r>
              <a:rPr lang="en-GB" dirty="0">
                <a:solidFill>
                  <a:schemeClr val="accent6"/>
                </a:solidFill>
                <a:latin typeface="Arial Rounded MT Bold" panose="020F0704030504030204" pitchFamily="34" charset="0"/>
              </a:rPr>
              <a:t>You wonder why the natural disasters</a:t>
            </a:r>
          </a:p>
          <a:p>
            <a:pPr eaLnBrk="1" hangingPunct="1">
              <a:defRPr/>
            </a:pPr>
            <a:r>
              <a:rPr lang="en-GB" dirty="0">
                <a:solidFill>
                  <a:schemeClr val="accent6"/>
                </a:solidFill>
                <a:latin typeface="Arial Rounded MT Bold" panose="020F0704030504030204" pitchFamily="34" charset="0"/>
              </a:rPr>
              <a:t>Are repeatedly occurring.</a:t>
            </a:r>
          </a:p>
          <a:p>
            <a:pPr eaLnBrk="1" hangingPunct="1">
              <a:defRPr/>
            </a:pPr>
            <a:r>
              <a:rPr lang="en-GB" dirty="0">
                <a:solidFill>
                  <a:schemeClr val="accent6"/>
                </a:solidFill>
                <a:latin typeface="Arial Rounded MT Bold" panose="020F0704030504030204" pitchFamily="34" charset="0"/>
              </a:rPr>
              <a:t>Gaia see the backstage shows</a:t>
            </a:r>
          </a:p>
          <a:p>
            <a:pPr eaLnBrk="1" hangingPunct="1">
              <a:defRPr/>
            </a:pPr>
            <a:r>
              <a:rPr lang="en-GB" dirty="0">
                <a:solidFill>
                  <a:schemeClr val="accent6"/>
                </a:solidFill>
                <a:latin typeface="Arial Rounded MT Bold" panose="020F0704030504030204" pitchFamily="34" charset="0"/>
              </a:rPr>
              <a:t>Yes my friends she knows!!</a:t>
            </a:r>
          </a:p>
        </p:txBody>
      </p:sp>
    </p:spTree>
    <p:extLst>
      <p:ext uri="{BB962C8B-B14F-4D97-AF65-F5344CB8AC3E}">
        <p14:creationId xmlns:p14="http://schemas.microsoft.com/office/powerpoint/2010/main" val="393761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07438270"/>
              </p:ext>
            </p:extLst>
          </p:nvPr>
        </p:nvGraphicFramePr>
        <p:xfrm>
          <a:off x="0" y="0"/>
          <a:ext cx="9144000" cy="6858000"/>
        </p:xfrm>
        <a:graphic>
          <a:graphicData uri="http://schemas.openxmlformats.org/drawingml/2006/table">
            <a:tbl>
              <a:tblPr firstRow="1" firstCol="1" bandRow="1">
                <a:tableStyleId>{5C22544A-7EE6-4342-B048-85BDC9FD1C3A}</a:tableStyleId>
              </a:tblPr>
              <a:tblGrid>
                <a:gridCol w="2915816">
                  <a:extLst>
                    <a:ext uri="{9D8B030D-6E8A-4147-A177-3AD203B41FA5}">
                      <a16:colId xmlns:a16="http://schemas.microsoft.com/office/drawing/2014/main" val="20000"/>
                    </a:ext>
                  </a:extLst>
                </a:gridCol>
                <a:gridCol w="6228184">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800" dirty="0">
                          <a:effectLst/>
                        </a:rPr>
                        <a:t>Inspiring!</a:t>
                      </a:r>
                    </a:p>
                  </a:txBody>
                  <a:tcPr marL="68580" marR="68580" marT="0" marB="0" anchor="ctr">
                    <a:solidFill>
                      <a:srgbClr val="FFC000"/>
                    </a:solidFill>
                  </a:tcPr>
                </a:tc>
                <a:tc>
                  <a:txBody>
                    <a:bodyPr/>
                    <a:lstStyle/>
                    <a:p>
                      <a:pPr>
                        <a:lnSpc>
                          <a:spcPct val="107000"/>
                        </a:lnSpc>
                        <a:spcAft>
                          <a:spcPts val="0"/>
                        </a:spcAft>
                      </a:pPr>
                      <a:r>
                        <a:rPr lang="en-GB" sz="2400" dirty="0">
                          <a:effectLst/>
                        </a:rPr>
                        <a:t>What inspired you? A song? A quote? Another person’s life? A place?</a:t>
                      </a:r>
                    </a:p>
                    <a:p>
                      <a:pPr>
                        <a:lnSpc>
                          <a:spcPct val="107000"/>
                        </a:lnSpc>
                        <a:spcAft>
                          <a:spcPts val="0"/>
                        </a:spcAft>
                      </a:pPr>
                      <a:r>
                        <a:rPr lang="en-GB" sz="2400" dirty="0">
                          <a:effectLst/>
                        </a:rPr>
                        <a:t>Religion offers people inspiration to live. Sometimes an inspirational life, a person’s example, a text or a piece of music</a:t>
                      </a:r>
                    </a:p>
                    <a:p>
                      <a:pPr>
                        <a:lnSpc>
                          <a:spcPct val="107000"/>
                        </a:lnSpc>
                        <a:spcAft>
                          <a:spcPts val="0"/>
                        </a:spcAft>
                      </a:pPr>
                      <a:r>
                        <a:rPr lang="en-GB" sz="2400" dirty="0">
                          <a:effectLst/>
                        </a:rPr>
                        <a:t>crystallizes our inspiration. In this theme, you are invited to identify what inspired you from a religion – it doesn’t have to be</a:t>
                      </a:r>
                    </a:p>
                    <a:p>
                      <a:pPr>
                        <a:lnSpc>
                          <a:spcPct val="107000"/>
                        </a:lnSpc>
                        <a:spcAft>
                          <a:spcPts val="0"/>
                        </a:spcAft>
                      </a:pPr>
                      <a:r>
                        <a:rPr lang="en-GB" sz="2400" dirty="0">
                          <a:effectLst/>
                        </a:rPr>
                        <a:t>your own faith, as inspiration tends to spill over the edges of religions.</a:t>
                      </a:r>
                    </a:p>
                    <a:p>
                      <a:pPr>
                        <a:lnSpc>
                          <a:spcPct val="107000"/>
                        </a:lnSpc>
                        <a:spcAft>
                          <a:spcPts val="0"/>
                        </a:spcAft>
                      </a:pPr>
                      <a:endParaRPr lang="en-GB" sz="2400" dirty="0">
                        <a:effectLst/>
                      </a:endParaRPr>
                    </a:p>
                    <a:p>
                      <a:pPr>
                        <a:lnSpc>
                          <a:spcPct val="107000"/>
                        </a:lnSpc>
                        <a:spcAft>
                          <a:spcPts val="0"/>
                        </a:spcAft>
                      </a:pPr>
                      <a:r>
                        <a:rPr lang="en-GB" sz="2400" dirty="0">
                          <a:effectLst/>
                        </a:rPr>
                        <a:t>Explain through your art and text what connects your inspiration to spiritual or religious life.</a:t>
                      </a:r>
                    </a:p>
                  </a:txBody>
                  <a:tcPr marL="68580" marR="68580" marT="0" marB="0" anchor="ctr">
                    <a:solidFill>
                      <a:srgbClr val="FFC000"/>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21429952">
            <a:off x="475836" y="1689467"/>
            <a:ext cx="2535834" cy="3310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rot="21425151">
            <a:off x="519697" y="1898309"/>
            <a:ext cx="2448109" cy="2893100"/>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Hari, age 9, goes to </a:t>
            </a:r>
            <a:r>
              <a:rPr lang="en-GB" sz="1400" dirty="0">
                <a:solidFill>
                  <a:srgbClr val="C00000"/>
                </a:solidFill>
                <a:latin typeface="Arial Rounded MT Bold" panose="020F0704030504030204" pitchFamily="34" charset="0"/>
              </a:rPr>
              <a:t>St Leonard’s Lower school</a:t>
            </a:r>
            <a:r>
              <a:rPr lang="en-GB" sz="1400" dirty="0">
                <a:solidFill>
                  <a:schemeClr val="accent6"/>
                </a:solidFill>
                <a:latin typeface="Arial Rounded MT Bold" panose="020F0704030504030204" pitchFamily="34" charset="0"/>
              </a:rPr>
              <a:t>, and is inspired by Malala </a:t>
            </a:r>
            <a:r>
              <a:rPr lang="en-GB" sz="1400" dirty="0" err="1">
                <a:solidFill>
                  <a:schemeClr val="accent6"/>
                </a:solidFill>
                <a:latin typeface="Arial Rounded MT Bold" panose="020F0704030504030204" pitchFamily="34" charset="0"/>
              </a:rPr>
              <a:t>Yousafzia</a:t>
            </a:r>
            <a:r>
              <a:rPr lang="en-GB" sz="1400" dirty="0">
                <a:solidFill>
                  <a:srgbClr val="C00000"/>
                </a:solidFill>
                <a:latin typeface="Arial Rounded MT Bold" panose="020F0704030504030204" pitchFamily="34" charset="0"/>
              </a:rPr>
              <a:t>.</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400" dirty="0">
                <a:solidFill>
                  <a:schemeClr val="tx2">
                    <a:lumMod val="50000"/>
                  </a:schemeClr>
                </a:solidFill>
                <a:latin typeface="Arial Rounded MT Bold" panose="020F0704030504030204" pitchFamily="34" charset="0"/>
              </a:rPr>
              <a:t>I am inspired by Malala </a:t>
            </a:r>
            <a:r>
              <a:rPr lang="en-GB" sz="1400" dirty="0" err="1">
                <a:solidFill>
                  <a:schemeClr val="tx2">
                    <a:lumMod val="50000"/>
                  </a:schemeClr>
                </a:solidFill>
                <a:latin typeface="Arial Rounded MT Bold" panose="020F0704030504030204" pitchFamily="34" charset="0"/>
              </a:rPr>
              <a:t>Yousafzia</a:t>
            </a:r>
            <a:r>
              <a:rPr lang="en-GB" sz="1400" dirty="0">
                <a:solidFill>
                  <a:schemeClr val="tx2">
                    <a:lumMod val="50000"/>
                  </a:schemeClr>
                </a:solidFill>
                <a:latin typeface="Arial Rounded MT Bold" panose="020F0704030504030204" pitchFamily="34" charset="0"/>
              </a:rPr>
              <a:t> because she fights for more education for all women. Her faith has given her strength to fight for peace and to not give up on education for women.</a:t>
            </a:r>
          </a:p>
        </p:txBody>
      </p:sp>
      <p:pic>
        <p:nvPicPr>
          <p:cNvPr id="3" name="Picture 2">
            <a:extLst>
              <a:ext uri="{FF2B5EF4-FFF2-40B4-BE49-F238E27FC236}">
                <a16:creationId xmlns:a16="http://schemas.microsoft.com/office/drawing/2014/main" id="{C63C2EB7-ACFF-4380-A0C1-C9AB09538B00}"/>
              </a:ext>
            </a:extLst>
          </p:cNvPr>
          <p:cNvPicPr>
            <a:picLocks noChangeAspect="1"/>
          </p:cNvPicPr>
          <p:nvPr/>
        </p:nvPicPr>
        <p:blipFill>
          <a:blip r:embed="rId4"/>
          <a:stretch>
            <a:fillRect/>
          </a:stretch>
        </p:blipFill>
        <p:spPr>
          <a:xfrm>
            <a:off x="3491880" y="-315416"/>
            <a:ext cx="5652120" cy="80089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7D5B4-D718-4260-9FB0-51E7B99B3CEA}"/>
              </a:ext>
            </a:extLst>
          </p:cNvPr>
          <p:cNvPicPr>
            <a:picLocks noChangeAspect="1"/>
          </p:cNvPicPr>
          <p:nvPr/>
        </p:nvPicPr>
        <p:blipFill>
          <a:blip r:embed="rId2"/>
          <a:stretch>
            <a:fillRect/>
          </a:stretch>
        </p:blipFill>
        <p:spPr>
          <a:xfrm>
            <a:off x="0" y="0"/>
            <a:ext cx="9144000" cy="6107906"/>
          </a:xfrm>
          <a:prstGeom prst="rect">
            <a:avLst/>
          </a:prstGeom>
        </p:spPr>
      </p:pic>
      <p:grpSp>
        <p:nvGrpSpPr>
          <p:cNvPr id="5" name="Group 4">
            <a:extLst>
              <a:ext uri="{FF2B5EF4-FFF2-40B4-BE49-F238E27FC236}">
                <a16:creationId xmlns:a16="http://schemas.microsoft.com/office/drawing/2014/main" id="{C68632CB-9561-47C8-BCE3-C0AAF8AB212E}"/>
              </a:ext>
            </a:extLst>
          </p:cNvPr>
          <p:cNvGrpSpPr/>
          <p:nvPr/>
        </p:nvGrpSpPr>
        <p:grpSpPr>
          <a:xfrm rot="668897">
            <a:off x="5905051" y="2902595"/>
            <a:ext cx="2353822" cy="3590893"/>
            <a:chOff x="2851912" y="2243487"/>
            <a:chExt cx="2353822" cy="3590893"/>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2851912" y="2243487"/>
              <a:ext cx="2353822" cy="3590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105" name="Rectangle 1"/>
            <p:cNvSpPr>
              <a:spLocks noChangeArrowheads="1"/>
            </p:cNvSpPr>
            <p:nvPr/>
          </p:nvSpPr>
          <p:spPr bwMode="auto">
            <a:xfrm>
              <a:off x="2984706" y="2392329"/>
              <a:ext cx="2088232" cy="3293209"/>
            </a:xfrm>
            <a:prstGeom prst="rect">
              <a:avLst/>
            </a:prstGeom>
            <a:noFill/>
            <a:ln w="9525">
              <a:noFill/>
              <a:miter lim="800000"/>
              <a:headEnd/>
              <a:tailEnd/>
            </a:ln>
            <a:effectLst/>
          </p:spPr>
          <p:txBody>
            <a:bodyPr wrap="square" anchor="ctr">
              <a:spAutoFit/>
            </a:bodyPr>
            <a:lstStyle/>
            <a:p>
              <a:pPr>
                <a:defRPr/>
              </a:pPr>
              <a:r>
                <a:rPr lang="en-GB" sz="1600" dirty="0">
                  <a:solidFill>
                    <a:srgbClr val="00B050"/>
                  </a:solidFill>
                  <a:latin typeface="Arial Rounded MT Bold" panose="020F0704030504030204" pitchFamily="34" charset="0"/>
                  <a:ea typeface="Times New Roman" pitchFamily="18" charset="0"/>
                </a:rPr>
                <a:t>India and Orla, age 13, are from Manchester High School for Girls.</a:t>
              </a:r>
            </a:p>
            <a:p>
              <a:pPr>
                <a:defRPr/>
              </a:pPr>
              <a:r>
                <a:rPr lang="en-GB" sz="1600" dirty="0">
                  <a:solidFill>
                    <a:schemeClr val="accent4"/>
                  </a:solidFill>
                  <a:latin typeface="Arial Rounded MT Bold" panose="020F0704030504030204" pitchFamily="34" charset="0"/>
                  <a:ea typeface="Times New Roman" pitchFamily="18" charset="0"/>
                </a:rPr>
                <a:t>They were inspired by Rosa Parks and use their artwork to explore her standing up for what they believed in, and the consequences she faced.</a:t>
              </a:r>
              <a:endParaRPr lang="en-GB" sz="1600" dirty="0">
                <a:solidFill>
                  <a:schemeClr val="accent4"/>
                </a:solidFill>
                <a:latin typeface="Arial Rounded MT Bold" panose="020F07040305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639" y="0"/>
            <a:ext cx="2774372" cy="6741368"/>
          </a:xfrm>
          <a:noFill/>
        </p:spPr>
        <p:txBody>
          <a:bodyPr/>
          <a:lstStyle/>
          <a:p>
            <a:pPr marL="0" indent="0">
              <a:buNone/>
            </a:pPr>
            <a:r>
              <a:rPr lang="en-GB" sz="1600" dirty="0">
                <a:solidFill>
                  <a:schemeClr val="bg1"/>
                </a:solidFill>
                <a:latin typeface="Arial Rounded MT Bold" panose="020F0704030504030204" pitchFamily="34" charset="0"/>
              </a:rPr>
              <a:t>‘Open mind’ by Victoria and Samantha, both 15</a:t>
            </a:r>
          </a:p>
          <a:p>
            <a:pPr marL="0" indent="0">
              <a:buNone/>
            </a:pPr>
            <a:endParaRPr lang="en-GB" sz="1400" dirty="0">
              <a:latin typeface="Arial Rounded MT Bold" panose="020F0704030504030204" pitchFamily="34" charset="0"/>
            </a:endParaRPr>
          </a:p>
          <a:p>
            <a:pPr marL="0" indent="0">
              <a:buNone/>
            </a:pPr>
            <a:r>
              <a:rPr lang="en-GB" sz="1500" dirty="0">
                <a:solidFill>
                  <a:schemeClr val="bg1"/>
                </a:solidFill>
                <a:latin typeface="Arial Rounded MT Bold" panose="020F0704030504030204" pitchFamily="34" charset="0"/>
              </a:rPr>
              <a:t>‘We designed these t-shirts to represent being open minded. We thought if we did this on a t-shirt it would show people that you should be opened minded. We thought about what it would take to be open minded. The things we came up with on our t-shirt were loving each other which [is] represented by the giant love heart.</a:t>
            </a:r>
          </a:p>
          <a:p>
            <a:pPr marL="0" indent="0">
              <a:buNone/>
            </a:pPr>
            <a:endParaRPr lang="en-GB" sz="1500" dirty="0">
              <a:solidFill>
                <a:schemeClr val="bg1"/>
              </a:solidFill>
              <a:latin typeface="Arial Rounded MT Bold" panose="020F0704030504030204" pitchFamily="34" charset="0"/>
            </a:endParaRPr>
          </a:p>
          <a:p>
            <a:pPr marL="0" indent="0">
              <a:buNone/>
            </a:pPr>
            <a:r>
              <a:rPr lang="en-GB" sz="1500" dirty="0">
                <a:solidFill>
                  <a:schemeClr val="bg1"/>
                </a:solidFill>
                <a:latin typeface="Arial Rounded MT Bold" panose="020F0704030504030204" pitchFamily="34" charset="0"/>
              </a:rPr>
              <a:t>The different symbols represent different cultures and that we are all equal even if we believe in different cultures. The hands represent respect and peace. Being open minded means you can have your opinion but you still have to respect other people’s opinions.’</a:t>
            </a:r>
          </a:p>
        </p:txBody>
      </p:sp>
      <p:pic>
        <p:nvPicPr>
          <p:cNvPr id="4" name="Picture 3">
            <a:extLst>
              <a:ext uri="{FF2B5EF4-FFF2-40B4-BE49-F238E27FC236}">
                <a16:creationId xmlns:a16="http://schemas.microsoft.com/office/drawing/2014/main" id="{B28C14C6-0B9C-4776-A0AE-642F86EB7007}"/>
              </a:ext>
            </a:extLst>
          </p:cNvPr>
          <p:cNvPicPr>
            <a:picLocks noChangeAspect="1"/>
          </p:cNvPicPr>
          <p:nvPr/>
        </p:nvPicPr>
        <p:blipFill>
          <a:blip r:embed="rId2"/>
          <a:stretch>
            <a:fillRect/>
          </a:stretch>
        </p:blipFill>
        <p:spPr>
          <a:xfrm>
            <a:off x="0" y="84832"/>
            <a:ext cx="9144000" cy="6688335"/>
          </a:xfrm>
          <a:prstGeom prst="rect">
            <a:avLst/>
          </a:prstGeom>
        </p:spPr>
      </p:pic>
      <p:pic>
        <p:nvPicPr>
          <p:cNvPr id="7" name="Picture 6">
            <a:extLst>
              <a:ext uri="{FF2B5EF4-FFF2-40B4-BE49-F238E27FC236}">
                <a16:creationId xmlns:a16="http://schemas.microsoft.com/office/drawing/2014/main" id="{EF00813E-C2C4-48F3-8E4F-36ABBB465F8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21429952">
            <a:off x="4940452" y="300629"/>
            <a:ext cx="3685509" cy="6256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D882218D-5DB3-42B2-A14D-F994729AC461}"/>
              </a:ext>
            </a:extLst>
          </p:cNvPr>
          <p:cNvSpPr txBox="1"/>
          <p:nvPr/>
        </p:nvSpPr>
        <p:spPr>
          <a:xfrm rot="21425151">
            <a:off x="5086470" y="365736"/>
            <a:ext cx="3393473" cy="6124754"/>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Olivia, age 14,  was inspired by a visit to India. She created a painting then worked with her class to create a version as a giant wall hanging.</a:t>
            </a:r>
            <a:endParaRPr lang="en-GB" sz="1400" dirty="0">
              <a:solidFill>
                <a:srgbClr val="C00000"/>
              </a:solidFill>
              <a:latin typeface="Arial Rounded MT Bold" panose="020F0704030504030204" pitchFamily="34" charset="0"/>
            </a:endParaRP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400" dirty="0">
                <a:solidFill>
                  <a:schemeClr val="tx2">
                    <a:lumMod val="50000"/>
                  </a:schemeClr>
                </a:solidFill>
                <a:latin typeface="Arial Rounded MT Bold" panose="020F0704030504030204" pitchFamily="34" charset="0"/>
              </a:rPr>
              <a:t>I loved to see the outlines of mosques and temples against the warm sky. Indian cities are very busy and noisy. Traffic rumbling and horns blaring. Music and voices and the squawking and bleating of birds and animals. At sunset you hear the echoey sound from the mosque calling Muslims to prayer. To me it was as if the imam was calling out for peace to come to this busy, restless world.</a:t>
            </a:r>
          </a:p>
          <a:p>
            <a:pPr eaLnBrk="1" hangingPunct="1">
              <a:defRPr/>
            </a:pPr>
            <a:endParaRPr lang="en-GB" sz="1400" dirty="0">
              <a:solidFill>
                <a:schemeClr val="tx2">
                  <a:lumMod val="50000"/>
                </a:schemeClr>
              </a:solidFill>
              <a:latin typeface="Arial Rounded MT Bold" panose="020F0704030504030204" pitchFamily="34" charset="0"/>
            </a:endParaRPr>
          </a:p>
          <a:p>
            <a:pPr eaLnBrk="1" hangingPunct="1">
              <a:defRPr/>
            </a:pPr>
            <a:r>
              <a:rPr lang="en-GB" sz="1400" dirty="0">
                <a:solidFill>
                  <a:schemeClr val="tx2">
                    <a:lumMod val="50000"/>
                  </a:schemeClr>
                </a:solidFill>
                <a:latin typeface="Arial Rounded MT Bold" panose="020F0704030504030204" pitchFamily="34" charset="0"/>
              </a:rPr>
              <a:t>The words at the bottom are from Quaker Faith and Practice. The Quakers are known for their love of peace so I thought that these words matched the warm, peaceful feeling of the picture. Quakers respect all the different faiths of the world so although the picture shows a mosque, the words could be said by anyone of any religion.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00813E-C2C4-48F3-8E4F-36ABBB465F8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847352" y="4077072"/>
            <a:ext cx="7449295" cy="2430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D882218D-5DB3-42B2-A14D-F994729AC461}"/>
              </a:ext>
            </a:extLst>
          </p:cNvPr>
          <p:cNvSpPr txBox="1"/>
          <p:nvPr/>
        </p:nvSpPr>
        <p:spPr>
          <a:xfrm rot="21595199">
            <a:off x="945133" y="4169167"/>
            <a:ext cx="7349950" cy="2246769"/>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18-year-old Lauren created a 6ft x 4ft mural representing the architecture of her hometown – Kenda, Lake District. </a:t>
            </a:r>
          </a:p>
          <a:p>
            <a:pPr eaLnBrk="1" hangingPunct="1">
              <a:defRPr/>
            </a:pPr>
            <a:r>
              <a:rPr lang="en-GB" sz="1400" b="1" dirty="0"/>
              <a:t>As Gaudi (Spanish architect) said ‘The straight line belongs to man, the curved like belongs to God.’ Nature is used widely in the Bible to blend nature with God Psalm 121 v 1-2 ‘I look up to the hills, but where does my help come from? My help comes from the Lord, who made heaven and earth.’</a:t>
            </a:r>
          </a:p>
          <a:p>
            <a:pPr eaLnBrk="1" hangingPunct="1">
              <a:defRPr/>
            </a:pPr>
            <a:br>
              <a:rPr lang="en-GB" sz="1400" b="1" dirty="0"/>
            </a:br>
            <a:r>
              <a:rPr lang="en-GB" sz="1400" b="1" dirty="0"/>
              <a:t>The basic shape of my mural is that of the hills and river, with parts of the buildings inside the hills, as they are surrounding the town like the feeling that God surrounds us.</a:t>
            </a:r>
            <a:endParaRPr lang="en-GB" sz="1400" b="1" dirty="0">
              <a:solidFill>
                <a:schemeClr val="accent4"/>
              </a:solidFill>
              <a:latin typeface="Arial Rounded MT Bold" panose="020F0704030504030204" pitchFamily="34" charset="0"/>
            </a:endParaRPr>
          </a:p>
        </p:txBody>
      </p:sp>
      <p:pic>
        <p:nvPicPr>
          <p:cNvPr id="1026" name="Picture 2" descr="ins14">
            <a:extLst>
              <a:ext uri="{FF2B5EF4-FFF2-40B4-BE49-F238E27FC236}">
                <a16:creationId xmlns:a16="http://schemas.microsoft.com/office/drawing/2014/main" id="{F83E8210-0532-40EF-BDA3-0D23C982F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49" y="260648"/>
            <a:ext cx="6826302"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9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5FB5B-1848-437A-B8DB-C5FC5AD57B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2083"/>
            <a:ext cx="9144000" cy="6893171"/>
          </a:xfrm>
          <a:prstGeom prst="rect">
            <a:avLst/>
          </a:prstGeom>
        </p:spPr>
      </p:pic>
      <p:sp>
        <p:nvSpPr>
          <p:cNvPr id="8" name="TextBox 7">
            <a:extLst>
              <a:ext uri="{FF2B5EF4-FFF2-40B4-BE49-F238E27FC236}">
                <a16:creationId xmlns:a16="http://schemas.microsoft.com/office/drawing/2014/main" id="{1C6C0CCC-138D-4990-8EE6-ED737A5D8B81}"/>
              </a:ext>
            </a:extLst>
          </p:cNvPr>
          <p:cNvSpPr txBox="1"/>
          <p:nvPr/>
        </p:nvSpPr>
        <p:spPr>
          <a:xfrm>
            <a:off x="323528" y="230377"/>
            <a:ext cx="5868144" cy="6678751"/>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Inspiration (Mother Teresa)</a:t>
            </a:r>
          </a:p>
          <a:p>
            <a:pPr eaLnBrk="1" hangingPunct="1">
              <a:defRPr/>
            </a:pPr>
            <a:r>
              <a:rPr lang="en-GB" sz="2000" dirty="0">
                <a:latin typeface="Arial Rounded MT Bold" panose="020F0704030504030204" pitchFamily="34" charset="0"/>
              </a:rPr>
              <a:t>Amy, age 13</a:t>
            </a:r>
          </a:p>
          <a:p>
            <a:pPr eaLnBrk="1" hangingPunct="1">
              <a:defRPr/>
            </a:pPr>
            <a:endParaRPr lang="en-GB" sz="1050" dirty="0">
              <a:solidFill>
                <a:schemeClr val="accent4"/>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I may have feet,</a:t>
            </a:r>
          </a:p>
          <a:p>
            <a:pPr eaLnBrk="1" hangingPunct="1">
              <a:defRPr/>
            </a:pPr>
            <a:r>
              <a:rPr lang="en-GB" sz="1600" dirty="0">
                <a:solidFill>
                  <a:schemeClr val="accent6"/>
                </a:solidFill>
                <a:latin typeface="Arial Rounded MT Bold" panose="020F0704030504030204" pitchFamily="34" charset="0"/>
              </a:rPr>
              <a:t>But I was unable to speak,</a:t>
            </a:r>
          </a:p>
          <a:p>
            <a:pPr eaLnBrk="1" hangingPunct="1">
              <a:defRPr/>
            </a:pPr>
            <a:r>
              <a:rPr lang="en-GB" sz="1600" dirty="0">
                <a:solidFill>
                  <a:schemeClr val="accent6"/>
                </a:solidFill>
                <a:latin typeface="Arial Rounded MT Bold" panose="020F0704030504030204" pitchFamily="34" charset="0"/>
              </a:rPr>
              <a:t>Until she came.</a:t>
            </a:r>
          </a:p>
          <a:p>
            <a:pPr eaLnBrk="1" hangingPunct="1">
              <a:defRPr/>
            </a:pPr>
            <a:r>
              <a:rPr lang="en-GB" sz="1600" dirty="0">
                <a:solidFill>
                  <a:schemeClr val="accent6"/>
                </a:solidFill>
                <a:latin typeface="Arial Rounded MT Bold" panose="020F0704030504030204" pitchFamily="34" charset="0"/>
              </a:rPr>
              <a:t>I looked into her gleaming eyes</a:t>
            </a:r>
          </a:p>
          <a:p>
            <a:pPr eaLnBrk="1" hangingPunct="1">
              <a:defRPr/>
            </a:pPr>
            <a:r>
              <a:rPr lang="en-GB" sz="1600" dirty="0">
                <a:solidFill>
                  <a:schemeClr val="accent6"/>
                </a:solidFill>
                <a:latin typeface="Arial Rounded MT Bold" panose="020F0704030504030204" pitchFamily="34" charset="0"/>
              </a:rPr>
              <a:t>And the shadows on her face.</a:t>
            </a:r>
          </a:p>
          <a:p>
            <a:pPr eaLnBrk="1" hangingPunct="1">
              <a:defRPr/>
            </a:pPr>
            <a:r>
              <a:rPr lang="en-GB" sz="1600" dirty="0">
                <a:solidFill>
                  <a:schemeClr val="accent6"/>
                </a:solidFill>
                <a:latin typeface="Arial Rounded MT Bold" panose="020F0704030504030204" pitchFamily="34" charset="0"/>
              </a:rPr>
              <a:t>She outstretched her loving arms</a:t>
            </a:r>
          </a:p>
          <a:p>
            <a:pPr eaLnBrk="1" hangingPunct="1">
              <a:defRPr/>
            </a:pPr>
            <a:r>
              <a:rPr lang="en-GB" sz="1600" dirty="0">
                <a:solidFill>
                  <a:schemeClr val="accent6"/>
                </a:solidFill>
                <a:latin typeface="Arial Rounded MT Bold" panose="020F0704030504030204" pitchFamily="34" charset="0"/>
              </a:rPr>
              <a:t>And held me in her healing embrace,</a:t>
            </a:r>
          </a:p>
          <a:p>
            <a:pPr eaLnBrk="1" hangingPunct="1">
              <a:defRPr/>
            </a:pPr>
            <a:r>
              <a:rPr lang="en-GB" sz="1600" dirty="0">
                <a:solidFill>
                  <a:schemeClr val="accent6"/>
                </a:solidFill>
                <a:latin typeface="Arial Rounded MT Bold" panose="020F0704030504030204" pitchFamily="34" charset="0"/>
              </a:rPr>
              <a:t>She blows kisses of love and despair</a:t>
            </a:r>
          </a:p>
          <a:p>
            <a:pPr eaLnBrk="1" hangingPunct="1">
              <a:defRPr/>
            </a:pPr>
            <a:r>
              <a:rPr lang="en-GB" sz="1600" dirty="0">
                <a:solidFill>
                  <a:schemeClr val="accent6"/>
                </a:solidFill>
                <a:latin typeface="Arial Rounded MT Bold" panose="020F0704030504030204" pitchFamily="34" charset="0"/>
              </a:rPr>
              <a:t>To me and all.</a:t>
            </a:r>
          </a:p>
          <a:p>
            <a:pPr eaLnBrk="1" hangingPunct="1">
              <a:defRPr/>
            </a:pPr>
            <a:r>
              <a:rPr lang="en-GB" sz="1600" dirty="0">
                <a:solidFill>
                  <a:schemeClr val="accent6"/>
                </a:solidFill>
                <a:latin typeface="Arial Rounded MT Bold" panose="020F0704030504030204" pitchFamily="34" charset="0"/>
              </a:rPr>
              <a:t>She is the light of my candle,</a:t>
            </a:r>
          </a:p>
          <a:p>
            <a:pPr eaLnBrk="1" hangingPunct="1">
              <a:defRPr/>
            </a:pPr>
            <a:r>
              <a:rPr lang="en-GB" sz="1600" dirty="0">
                <a:solidFill>
                  <a:schemeClr val="accent6"/>
                </a:solidFill>
                <a:latin typeface="Arial Rounded MT Bold" panose="020F0704030504030204" pitchFamily="34" charset="0"/>
              </a:rPr>
              <a:t>The voice to my choir,</a:t>
            </a:r>
          </a:p>
          <a:p>
            <a:pPr eaLnBrk="1" hangingPunct="1">
              <a:defRPr/>
            </a:pPr>
            <a:r>
              <a:rPr lang="en-GB" sz="1600" dirty="0">
                <a:solidFill>
                  <a:schemeClr val="accent6"/>
                </a:solidFill>
                <a:latin typeface="Arial Rounded MT Bold" panose="020F0704030504030204" pitchFamily="34" charset="0"/>
              </a:rPr>
              <a:t>And now I have gained a new desire</a:t>
            </a:r>
          </a:p>
          <a:p>
            <a:pPr eaLnBrk="1" hangingPunct="1">
              <a:defRPr/>
            </a:pPr>
            <a:r>
              <a:rPr lang="en-GB" sz="1600" dirty="0">
                <a:solidFill>
                  <a:schemeClr val="accent6"/>
                </a:solidFill>
                <a:latin typeface="Arial Rounded MT Bold" panose="020F0704030504030204" pitchFamily="34" charset="0"/>
              </a:rPr>
              <a:t>To have such valour and love</a:t>
            </a:r>
          </a:p>
          <a:p>
            <a:pPr eaLnBrk="1" hangingPunct="1">
              <a:defRPr/>
            </a:pPr>
            <a:r>
              <a:rPr lang="en-GB" sz="1600" dirty="0">
                <a:solidFill>
                  <a:schemeClr val="accent6"/>
                </a:solidFill>
                <a:latin typeface="Arial Rounded MT Bold" panose="020F0704030504030204" pitchFamily="34" charset="0"/>
              </a:rPr>
              <a:t>And to be talented like she.</a:t>
            </a:r>
          </a:p>
          <a:p>
            <a:pPr eaLnBrk="1" hangingPunct="1">
              <a:defRPr/>
            </a:pPr>
            <a:r>
              <a:rPr lang="en-GB" sz="1600" dirty="0">
                <a:solidFill>
                  <a:schemeClr val="accent6"/>
                </a:solidFill>
                <a:latin typeface="Arial Rounded MT Bold" panose="020F0704030504030204" pitchFamily="34" charset="0"/>
              </a:rPr>
              <a:t>She is like a rare stone</a:t>
            </a:r>
          </a:p>
          <a:p>
            <a:pPr eaLnBrk="1" hangingPunct="1">
              <a:defRPr/>
            </a:pPr>
            <a:r>
              <a:rPr lang="en-GB" sz="1600" dirty="0">
                <a:solidFill>
                  <a:schemeClr val="accent6"/>
                </a:solidFill>
                <a:latin typeface="Arial Rounded MT Bold" panose="020F0704030504030204" pitchFamily="34" charset="0"/>
              </a:rPr>
              <a:t>Whom people adore.</a:t>
            </a:r>
          </a:p>
          <a:p>
            <a:pPr eaLnBrk="1" hangingPunct="1">
              <a:defRPr/>
            </a:pPr>
            <a:r>
              <a:rPr lang="en-GB" sz="1600" dirty="0">
                <a:solidFill>
                  <a:schemeClr val="accent6"/>
                </a:solidFill>
                <a:latin typeface="Arial Rounded MT Bold" panose="020F0704030504030204" pitchFamily="34" charset="0"/>
              </a:rPr>
              <a:t>Time walks on,</a:t>
            </a:r>
          </a:p>
          <a:p>
            <a:pPr eaLnBrk="1" hangingPunct="1">
              <a:defRPr/>
            </a:pPr>
            <a:r>
              <a:rPr lang="en-GB" sz="1600" dirty="0">
                <a:solidFill>
                  <a:schemeClr val="accent6"/>
                </a:solidFill>
                <a:latin typeface="Arial Rounded MT Bold" panose="020F0704030504030204" pitchFamily="34" charset="0"/>
              </a:rPr>
              <a:t>People alive or gone,</a:t>
            </a:r>
          </a:p>
          <a:p>
            <a:pPr eaLnBrk="1" hangingPunct="1">
              <a:defRPr/>
            </a:pPr>
            <a:r>
              <a:rPr lang="en-GB" sz="1600" dirty="0">
                <a:solidFill>
                  <a:schemeClr val="accent6"/>
                </a:solidFill>
                <a:latin typeface="Arial Rounded MT Bold" panose="020F0704030504030204" pitchFamily="34" charset="0"/>
              </a:rPr>
              <a:t>She was always there,</a:t>
            </a:r>
          </a:p>
          <a:p>
            <a:pPr eaLnBrk="1" hangingPunct="1">
              <a:defRPr/>
            </a:pPr>
            <a:r>
              <a:rPr lang="en-GB" sz="1600" dirty="0">
                <a:solidFill>
                  <a:schemeClr val="accent6"/>
                </a:solidFill>
                <a:latin typeface="Arial Rounded MT Bold" panose="020F0704030504030204" pitchFamily="34" charset="0"/>
              </a:rPr>
              <a:t>That is what I wanted to share.</a:t>
            </a:r>
          </a:p>
          <a:p>
            <a:pPr eaLnBrk="1" hangingPunct="1">
              <a:defRPr/>
            </a:pPr>
            <a:r>
              <a:rPr lang="en-GB" sz="1600" dirty="0">
                <a:solidFill>
                  <a:schemeClr val="accent6"/>
                </a:solidFill>
                <a:latin typeface="Arial Rounded MT Bold" panose="020F0704030504030204" pitchFamily="34" charset="0"/>
              </a:rPr>
              <a:t>She was valuable,</a:t>
            </a:r>
          </a:p>
          <a:p>
            <a:pPr eaLnBrk="1" hangingPunct="1">
              <a:defRPr/>
            </a:pPr>
            <a:r>
              <a:rPr lang="en-GB" sz="1600" dirty="0">
                <a:solidFill>
                  <a:schemeClr val="accent6"/>
                </a:solidFill>
                <a:latin typeface="Arial Rounded MT Bold" panose="020F0704030504030204" pitchFamily="34" charset="0"/>
              </a:rPr>
              <a:t>She was a princess</a:t>
            </a:r>
          </a:p>
          <a:p>
            <a:pPr eaLnBrk="1" hangingPunct="1">
              <a:defRPr/>
            </a:pPr>
            <a:r>
              <a:rPr lang="en-GB" sz="1600" dirty="0">
                <a:solidFill>
                  <a:schemeClr val="accent6"/>
                </a:solidFill>
                <a:latin typeface="Arial Rounded MT Bold" panose="020F0704030504030204" pitchFamily="34" charset="0"/>
              </a:rPr>
              <a:t>She was Mother Teresa.</a:t>
            </a:r>
          </a:p>
        </p:txBody>
      </p:sp>
    </p:spTree>
    <p:extLst>
      <p:ext uri="{BB962C8B-B14F-4D97-AF65-F5344CB8AC3E}">
        <p14:creationId xmlns:p14="http://schemas.microsoft.com/office/powerpoint/2010/main" val="257326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79410295"/>
              </p:ext>
            </p:extLst>
          </p:nvPr>
        </p:nvGraphicFramePr>
        <p:xfrm>
          <a:off x="0" y="0"/>
          <a:ext cx="9144000" cy="6858000"/>
        </p:xfrm>
        <a:graphic>
          <a:graphicData uri="http://schemas.openxmlformats.org/drawingml/2006/table">
            <a:tbl>
              <a:tblPr firstRow="1" firstCol="1" bandRow="1">
                <a:tableStyleId>{5C22544A-7EE6-4342-B048-85BDC9FD1C3A}</a:tableStyleId>
              </a:tblPr>
              <a:tblGrid>
                <a:gridCol w="2915816">
                  <a:extLst>
                    <a:ext uri="{9D8B030D-6E8A-4147-A177-3AD203B41FA5}">
                      <a16:colId xmlns:a16="http://schemas.microsoft.com/office/drawing/2014/main" val="20000"/>
                    </a:ext>
                  </a:extLst>
                </a:gridCol>
                <a:gridCol w="6228184">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800" dirty="0">
                          <a:effectLst/>
                        </a:rPr>
                        <a:t>Holy</a:t>
                      </a:r>
                    </a:p>
                    <a:p>
                      <a:pPr algn="ctr">
                        <a:lnSpc>
                          <a:spcPct val="107000"/>
                        </a:lnSpc>
                        <a:spcAft>
                          <a:spcPts val="0"/>
                        </a:spcAft>
                      </a:pPr>
                      <a:r>
                        <a:rPr lang="en-GB" sz="4800" dirty="0">
                          <a:effectLst/>
                        </a:rPr>
                        <a:t>Words!</a:t>
                      </a:r>
                    </a:p>
                  </a:txBody>
                  <a:tcPr marL="68580" marR="68580" marT="0" marB="0" anchor="ctr">
                    <a:solidFill>
                      <a:srgbClr val="FF5050"/>
                    </a:solidFill>
                  </a:tcPr>
                </a:tc>
                <a:tc>
                  <a:txBody>
                    <a:bodyPr/>
                    <a:lstStyle/>
                    <a:p>
                      <a:pPr>
                        <a:lnSpc>
                          <a:spcPct val="107000"/>
                        </a:lnSpc>
                        <a:spcAft>
                          <a:spcPts val="0"/>
                        </a:spcAft>
                      </a:pPr>
                      <a:r>
                        <a:rPr lang="en-GB" sz="2400" dirty="0">
                          <a:effectLst/>
                        </a:rPr>
                        <a:t>What words are holy for you? Select a saying or story you really love about peace, faith, unity, prayer or some other religious theme. Incorporate your holy words into your design or art and express the value and meaning of the words you have chosen in the images and art that you make. </a:t>
                      </a:r>
                    </a:p>
                    <a:p>
                      <a:pPr>
                        <a:lnSpc>
                          <a:spcPct val="107000"/>
                        </a:lnSpc>
                        <a:spcAft>
                          <a:spcPts val="0"/>
                        </a:spcAft>
                      </a:pPr>
                      <a:endParaRPr lang="en-GB" sz="2400" dirty="0">
                        <a:effectLst/>
                      </a:endParaRPr>
                    </a:p>
                    <a:p>
                      <a:pPr>
                        <a:lnSpc>
                          <a:spcPct val="107000"/>
                        </a:lnSpc>
                        <a:spcAft>
                          <a:spcPts val="0"/>
                        </a:spcAft>
                      </a:pPr>
                      <a:r>
                        <a:rPr lang="en-GB" sz="2400" dirty="0">
                          <a:effectLst/>
                        </a:rPr>
                        <a:t>This theme has a close connection to the study of holy books and teaching from 2 or more different scriptures can be used, so get reading from the Torah and the Gospel, the Qur’an and the Gita, the Dhammapada or the Guru </a:t>
                      </a:r>
                      <a:r>
                        <a:rPr lang="en-GB" sz="2400" dirty="0" err="1">
                          <a:effectLst/>
                        </a:rPr>
                        <a:t>Granth</a:t>
                      </a:r>
                      <a:r>
                        <a:rPr lang="en-GB" sz="2400" dirty="0">
                          <a:effectLst/>
                        </a:rPr>
                        <a:t> Sahib. And add some words from a non-religious source of wisdom too if you like.</a:t>
                      </a:r>
                    </a:p>
                  </a:txBody>
                  <a:tcPr marL="68580" marR="68580" marT="0" marB="0" anchor="ctr">
                    <a:solidFill>
                      <a:srgbClr val="FF505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9012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BED9FA-B25D-4C6C-B7EA-0E16C31812E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436096" y="1484784"/>
            <a:ext cx="3142007" cy="4104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724433E-5C7A-4EBF-9FDE-82C29E1A14A1}"/>
              </a:ext>
            </a:extLst>
          </p:cNvPr>
          <p:cNvSpPr txBox="1"/>
          <p:nvPr/>
        </p:nvSpPr>
        <p:spPr>
          <a:xfrm rot="21595199">
            <a:off x="5595889" y="1742168"/>
            <a:ext cx="2818926" cy="3539430"/>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Daniel, age 9 from </a:t>
            </a:r>
            <a:r>
              <a:rPr lang="en-GB" sz="1400" dirty="0">
                <a:solidFill>
                  <a:srgbClr val="C00000"/>
                </a:solidFill>
                <a:latin typeface="Arial Rounded MT Bold" panose="020F0704030504030204" pitchFamily="34" charset="0"/>
              </a:rPr>
              <a:t>St Leonards Lower School </a:t>
            </a:r>
            <a:r>
              <a:rPr lang="en-GB" sz="1400" dirty="0">
                <a:solidFill>
                  <a:schemeClr val="accent6"/>
                </a:solidFill>
                <a:latin typeface="Arial Rounded MT Bold" panose="020F0704030504030204" pitchFamily="34" charset="0"/>
              </a:rPr>
              <a:t>shared his favourite beatitude.</a:t>
            </a:r>
          </a:p>
          <a:p>
            <a:pPr eaLnBrk="1" hangingPunct="1">
              <a:defRPr/>
            </a:pPr>
            <a:endParaRPr lang="en-GB" sz="1400" dirty="0">
              <a:solidFill>
                <a:schemeClr val="accent6"/>
              </a:solidFill>
              <a:latin typeface="Arial Rounded MT Bold" panose="020F0704030504030204" pitchFamily="34" charset="0"/>
            </a:endParaRPr>
          </a:p>
          <a:p>
            <a:pPr eaLnBrk="1" hangingPunct="1">
              <a:defRPr/>
            </a:pPr>
            <a:r>
              <a:rPr lang="en-GB" sz="1400" dirty="0">
                <a:latin typeface="Arial Rounded MT Bold" panose="020F0704030504030204" pitchFamily="34" charset="0"/>
              </a:rPr>
              <a:t>I chose this beatitude because I liked what it meant and it was a very uplifting message to all people, also because it sounds very 'flowing' to me. This beatitude means you don't think of yourself and if you were a movie star you should think you're just as important as a homeless person, and the homeless person should think the same.</a:t>
            </a:r>
          </a:p>
        </p:txBody>
      </p:sp>
      <p:pic>
        <p:nvPicPr>
          <p:cNvPr id="4" name="Picture 3">
            <a:extLst>
              <a:ext uri="{FF2B5EF4-FFF2-40B4-BE49-F238E27FC236}">
                <a16:creationId xmlns:a16="http://schemas.microsoft.com/office/drawing/2014/main" id="{A10312A5-23A4-4D65-9B35-A7C47240BC0C}"/>
              </a:ext>
            </a:extLst>
          </p:cNvPr>
          <p:cNvPicPr>
            <a:picLocks noChangeAspect="1"/>
          </p:cNvPicPr>
          <p:nvPr/>
        </p:nvPicPr>
        <p:blipFill>
          <a:blip r:embed="rId4"/>
          <a:stretch>
            <a:fillRect/>
          </a:stretch>
        </p:blipFill>
        <p:spPr>
          <a:xfrm>
            <a:off x="0" y="0"/>
            <a:ext cx="5063133"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25">
            <a:extLst>
              <a:ext uri="{FF2B5EF4-FFF2-40B4-BE49-F238E27FC236}">
                <a16:creationId xmlns:a16="http://schemas.microsoft.com/office/drawing/2014/main" id="{3D5DFFB2-761B-4731-BF62-252852F35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 y="192879"/>
            <a:ext cx="9141763" cy="64722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21118498">
            <a:off x="427123" y="858623"/>
            <a:ext cx="2711607" cy="4769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rot="21113697">
            <a:off x="467284" y="936295"/>
            <a:ext cx="2661144" cy="4616648"/>
          </a:xfrm>
          <a:prstGeom prst="rect">
            <a:avLst/>
          </a:prstGeom>
          <a:noFill/>
        </p:spPr>
        <p:txBody>
          <a:bodyPr wrap="square">
            <a:spAutoFit/>
          </a:bodyPr>
          <a:lstStyle/>
          <a:p>
            <a:pPr eaLnBrk="1" hangingPunct="1">
              <a:defRPr/>
            </a:pPr>
            <a:r>
              <a:rPr lang="en-GB" sz="1400" b="1" dirty="0">
                <a:solidFill>
                  <a:schemeClr val="accent6"/>
                </a:solidFill>
                <a:latin typeface="Arial Rounded MT Bold" panose="020F0704030504030204" pitchFamily="34" charset="0"/>
              </a:rPr>
              <a:t>Gracie, age 9, from </a:t>
            </a:r>
            <a:r>
              <a:rPr lang="en-GB" sz="1400" b="1" dirty="0">
                <a:solidFill>
                  <a:srgbClr val="C00000"/>
                </a:solidFill>
                <a:latin typeface="Arial Rounded MT Bold" panose="020F0704030504030204" pitchFamily="34" charset="0"/>
              </a:rPr>
              <a:t>Borden </a:t>
            </a:r>
            <a:r>
              <a:rPr lang="en-GB" sz="1400" b="1" dirty="0" err="1">
                <a:solidFill>
                  <a:srgbClr val="C00000"/>
                </a:solidFill>
                <a:latin typeface="Arial Rounded MT Bold" panose="020F0704030504030204" pitchFamily="34" charset="0"/>
              </a:rPr>
              <a:t>CofE</a:t>
            </a:r>
            <a:r>
              <a:rPr lang="en-GB" sz="1400" b="1" dirty="0">
                <a:solidFill>
                  <a:srgbClr val="C00000"/>
                </a:solidFill>
                <a:latin typeface="Arial Rounded MT Bold" panose="020F0704030504030204" pitchFamily="34" charset="0"/>
              </a:rPr>
              <a:t> Primary School</a:t>
            </a:r>
            <a:r>
              <a:rPr lang="en-GB" sz="1400" b="1" dirty="0">
                <a:solidFill>
                  <a:schemeClr val="accent6"/>
                </a:solidFill>
                <a:latin typeface="Arial Rounded MT Bold" panose="020F0704030504030204" pitchFamily="34" charset="0"/>
              </a:rPr>
              <a:t> has shown different Holy texts.</a:t>
            </a:r>
          </a:p>
          <a:p>
            <a:pPr eaLnBrk="1" hangingPunct="1">
              <a:defRPr/>
            </a:pPr>
            <a:endParaRPr lang="en-GB" sz="1400" b="1" dirty="0">
              <a:solidFill>
                <a:schemeClr val="accent6"/>
              </a:solidFill>
              <a:latin typeface="Arial Rounded MT Bold" panose="020F0704030504030204" pitchFamily="34" charset="0"/>
            </a:endParaRPr>
          </a:p>
          <a:p>
            <a:pPr eaLnBrk="1" hangingPunct="1">
              <a:defRPr/>
            </a:pPr>
            <a:r>
              <a:rPr lang="en-GB" sz="1400" b="1" dirty="0">
                <a:latin typeface="Arial Rounded MT Bold" panose="020F0704030504030204" pitchFamily="34" charset="0"/>
              </a:rPr>
              <a:t>The title I chose is, ‘The Word of God’ because Christians believe that all the Holy books, Bible, Qur’an and Torah Etc. are the words of God. I think that the words of God are love, peace and forgiveness, but there are many too many to mention. They aren’t the type of words that say to hateful.</a:t>
            </a:r>
          </a:p>
          <a:p>
            <a:pPr eaLnBrk="1" hangingPunct="1">
              <a:defRPr/>
            </a:pPr>
            <a:r>
              <a:rPr lang="en-GB" sz="1400" b="1" dirty="0">
                <a:latin typeface="Arial Rounded MT Bold" panose="020F0704030504030204" pitchFamily="34" charset="0"/>
              </a:rPr>
              <a:t>In my picture I’ve drawn people on top of the Earth because they represent everyone, everyone should be forgiven and loved.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146731">
            <a:off x="-524633" y="-544128"/>
            <a:ext cx="10274932" cy="9224798"/>
          </a:xfrm>
          <a:prstGeom prst="rect">
            <a:avLst/>
          </a:prstGeom>
        </p:spPr>
      </p:pic>
      <p:sp>
        <p:nvSpPr>
          <p:cNvPr id="3074" name="Rectangle 2"/>
          <p:cNvSpPr>
            <a:spLocks noGrp="1" noChangeArrowheads="1"/>
          </p:cNvSpPr>
          <p:nvPr>
            <p:ph type="title"/>
          </p:nvPr>
        </p:nvSpPr>
        <p:spPr>
          <a:xfrm>
            <a:off x="395537" y="2204864"/>
            <a:ext cx="7238456" cy="566936"/>
          </a:xfrm>
          <a:noFill/>
        </p:spPr>
        <p:txBody>
          <a:bodyPr/>
          <a:lstStyle/>
          <a:p>
            <a:pPr eaLnBrk="1" hangingPunct="1">
              <a:defRPr/>
            </a:pPr>
            <a:r>
              <a:rPr lang="en-GB" sz="3600" dirty="0">
                <a:solidFill>
                  <a:schemeClr val="accent3"/>
                </a:solidFill>
                <a:latin typeface="Arial Rounded MT Bold" panose="020F0704030504030204" pitchFamily="34" charset="0"/>
              </a:rPr>
              <a:t>What is Spirited Arts &amp; Poetry?</a:t>
            </a:r>
            <a:endParaRPr lang="en-US" sz="3600" dirty="0">
              <a:solidFill>
                <a:schemeClr val="accent3"/>
              </a:solidFill>
              <a:latin typeface="Arial Rounded MT Bold" panose="020F0704030504030204" pitchFamily="34" charset="0"/>
            </a:endParaRPr>
          </a:p>
        </p:txBody>
      </p:sp>
      <p:sp>
        <p:nvSpPr>
          <p:cNvPr id="4099" name="Rectangle 3"/>
          <p:cNvSpPr>
            <a:spLocks noGrp="1" noChangeArrowheads="1"/>
          </p:cNvSpPr>
          <p:nvPr>
            <p:ph idx="1"/>
          </p:nvPr>
        </p:nvSpPr>
        <p:spPr>
          <a:xfrm>
            <a:off x="394164" y="2799049"/>
            <a:ext cx="6984776" cy="3540359"/>
          </a:xfrm>
        </p:spPr>
        <p:txBody>
          <a:bodyPr/>
          <a:lstStyle/>
          <a:p>
            <a:pPr marL="395287" indent="-285750" eaLnBrk="1" hangingPunct="1">
              <a:lnSpc>
                <a:spcPct val="90000"/>
              </a:lnSpc>
            </a:pPr>
            <a:r>
              <a:rPr lang="en-GB" altLang="en-US" sz="1800" dirty="0">
                <a:solidFill>
                  <a:schemeClr val="accent6"/>
                </a:solidFill>
                <a:latin typeface="Arial Rounded MT Bold" panose="020F0704030504030204" pitchFamily="34" charset="0"/>
              </a:rPr>
              <a:t>Spirited Arts is an annual competition run since 2004 for RE pupils. We are delighted to once again welcome Poetry entries for 2020. The competition gives you a chance to be creative and imaginative in RE. It is all about spiritual ideas and your skills.</a:t>
            </a:r>
          </a:p>
          <a:p>
            <a:pPr marL="395287" indent="-285750" eaLnBrk="1" hangingPunct="1">
              <a:lnSpc>
                <a:spcPct val="90000"/>
              </a:lnSpc>
            </a:pPr>
            <a:r>
              <a:rPr lang="en-GB" altLang="en-US" sz="1800" dirty="0">
                <a:solidFill>
                  <a:schemeClr val="accent6"/>
                </a:solidFill>
                <a:latin typeface="Arial Rounded MT Bold" panose="020F0704030504030204" pitchFamily="34" charset="0"/>
              </a:rPr>
              <a:t>There is a wonderful online art gallery &amp; poetry collection. Last year over 50,000 pieces were created, and some of the best are on show there.</a:t>
            </a:r>
          </a:p>
          <a:p>
            <a:pPr marL="395287" indent="-285750" eaLnBrk="1" hangingPunct="1">
              <a:lnSpc>
                <a:spcPct val="90000"/>
              </a:lnSpc>
            </a:pPr>
            <a:r>
              <a:rPr lang="en-GB" altLang="en-US" sz="1800" dirty="0">
                <a:solidFill>
                  <a:schemeClr val="accent6"/>
                </a:solidFill>
                <a:latin typeface="Arial Rounded MT Bold" panose="020F0704030504030204" pitchFamily="34" charset="0"/>
              </a:rPr>
              <a:t>If you enter this year, perhaps your art or poem will be in the gallery next time! Have a look and choose some favourites of your own.</a:t>
            </a:r>
          </a:p>
          <a:p>
            <a:pPr marL="395287" indent="-285750" eaLnBrk="1" hangingPunct="1">
              <a:lnSpc>
                <a:spcPct val="90000"/>
              </a:lnSpc>
            </a:pPr>
            <a:r>
              <a:rPr lang="en-GB" altLang="en-US" sz="1800" dirty="0">
                <a:solidFill>
                  <a:schemeClr val="accent6"/>
                </a:solidFill>
                <a:latin typeface="Arial Rounded MT Bold" panose="020F0704030504030204" pitchFamily="34" charset="0"/>
              </a:rPr>
              <a:t>Pupils and their teachers are warmly invited to join in! We welcome entries from January of each year and the closing date is 31 July 2020. Click </a:t>
            </a:r>
            <a:r>
              <a:rPr lang="en-GB" altLang="en-US" sz="1800" dirty="0">
                <a:solidFill>
                  <a:schemeClr val="accent6"/>
                </a:solidFill>
                <a:latin typeface="Arial Rounded MT Bold" panose="020F0704030504030204" pitchFamily="34" charset="0"/>
                <a:hlinkClick r:id="rId3"/>
              </a:rPr>
              <a:t>here</a:t>
            </a:r>
            <a:r>
              <a:rPr lang="en-GB" altLang="en-US" sz="1800" dirty="0">
                <a:solidFill>
                  <a:schemeClr val="accent6"/>
                </a:solidFill>
                <a:latin typeface="Arial Rounded MT Bold" panose="020F0704030504030204" pitchFamily="34" charset="0"/>
              </a:rPr>
              <a:t> to see full entry information.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20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20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fade">
                                      <p:cBhvr>
                                        <p:cTn id="22" dur="2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C0987-2374-4DFE-96F3-3B735D8F66BD}"/>
              </a:ext>
            </a:extLst>
          </p:cNvPr>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4005064"/>
            <a:ext cx="9127162" cy="2736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rot="1516">
            <a:off x="70679" y="4088131"/>
            <a:ext cx="9081137" cy="2739211"/>
          </a:xfrm>
          <a:prstGeom prst="rect">
            <a:avLst/>
          </a:prstGeom>
          <a:noFill/>
        </p:spPr>
        <p:txBody>
          <a:bodyPr wrap="square">
            <a:spAutoFit/>
          </a:bodyPr>
          <a:lstStyle/>
          <a:p>
            <a:pPr eaLnBrk="1" hangingPunct="1">
              <a:defRPr/>
            </a:pPr>
            <a:r>
              <a:rPr lang="en-GB" sz="1600" dirty="0" err="1">
                <a:solidFill>
                  <a:schemeClr val="accent6"/>
                </a:solidFill>
                <a:latin typeface="Arial Rounded MT Bold" panose="020F0704030504030204" pitchFamily="34" charset="0"/>
              </a:rPr>
              <a:t>Ammaarah</a:t>
            </a:r>
            <a:r>
              <a:rPr lang="en-GB" sz="1600" dirty="0">
                <a:solidFill>
                  <a:schemeClr val="accent6"/>
                </a:solidFill>
                <a:latin typeface="Arial Rounded MT Bold" panose="020F0704030504030204" pitchFamily="34" charset="0"/>
              </a:rPr>
              <a:t>, age 12, from </a:t>
            </a:r>
            <a:r>
              <a:rPr lang="en-GB" sz="1600" dirty="0">
                <a:solidFill>
                  <a:srgbClr val="C00000"/>
                </a:solidFill>
                <a:latin typeface="Arial Rounded MT Bold" panose="020F0704030504030204" pitchFamily="34" charset="0"/>
              </a:rPr>
              <a:t>Witton Park Academy </a:t>
            </a:r>
            <a:r>
              <a:rPr lang="en-GB" sz="1600" dirty="0">
                <a:solidFill>
                  <a:schemeClr val="accent6"/>
                </a:solidFill>
                <a:latin typeface="Arial Rounded MT Bold" panose="020F0704030504030204" pitchFamily="34" charset="0"/>
              </a:rPr>
              <a:t>shared a personal reflection:</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600" dirty="0">
                <a:latin typeface="Arial Rounded MT Bold" panose="020F0704030504030204" pitchFamily="34" charset="0"/>
              </a:rPr>
              <a:t>My art work has been inspired by my mother as unfortunately, she is blind. She has been blind for about nine years. She lost her eyesight when I was very young so she has never really seen what I look like. She always says that I am beautiful, and she sees visions of me. She says she is unlucky to lose her eyesight, but she is lucky to see visions. She says that it is Gods will to take away her eyesight, and she is not angry with him, as she knows that God will give her something better in the afterlife. My family’s religion is Islam, so we believe there is life after death, and my mother is confident that God has taken her eyesight away for a reason.</a:t>
            </a:r>
          </a:p>
          <a:p>
            <a:pPr eaLnBrk="1" hangingPunct="1">
              <a:defRPr/>
            </a:pPr>
            <a:endParaRPr lang="en-GB" sz="1400" dirty="0">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E1D96-A786-41DD-B901-CAD265E57CA7}"/>
              </a:ext>
            </a:extLst>
          </p:cNvPr>
          <p:cNvPicPr>
            <a:picLocks noChangeAspect="1"/>
          </p:cNvPicPr>
          <p:nvPr/>
        </p:nvPicPr>
        <p:blipFill>
          <a:blip r:embed="rId2"/>
          <a:stretch>
            <a:fillRect/>
          </a:stretch>
        </p:blipFill>
        <p:spPr>
          <a:xfrm>
            <a:off x="0" y="0"/>
            <a:ext cx="9144000" cy="6688336"/>
          </a:xfrm>
          <a:prstGeom prst="rect">
            <a:avLst/>
          </a:prstGeom>
        </p:spPr>
      </p:pic>
      <p:pic>
        <p:nvPicPr>
          <p:cNvPr id="7" name="Picture 6"/>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4149080"/>
            <a:ext cx="9127162"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rot="1516">
            <a:off x="160911" y="4306451"/>
            <a:ext cx="8822176" cy="2277547"/>
          </a:xfrm>
          <a:prstGeom prst="rect">
            <a:avLst/>
          </a:prstGeom>
          <a:noFill/>
        </p:spPr>
        <p:txBody>
          <a:bodyPr wrap="square">
            <a:spAutoFit/>
          </a:bodyPr>
          <a:lstStyle/>
          <a:p>
            <a:pPr eaLnBrk="1" hangingPunct="1">
              <a:defRPr/>
            </a:pPr>
            <a:r>
              <a:rPr lang="en-GB" sz="1600" dirty="0">
                <a:solidFill>
                  <a:schemeClr val="accent6"/>
                </a:solidFill>
                <a:latin typeface="Arial Rounded MT Bold" panose="020F0704030504030204" pitchFamily="34" charset="0"/>
              </a:rPr>
              <a:t>Garish, age 14, from </a:t>
            </a:r>
            <a:r>
              <a:rPr lang="en-GB" sz="1600" dirty="0">
                <a:solidFill>
                  <a:srgbClr val="C00000"/>
                </a:solidFill>
                <a:latin typeface="Arial Rounded MT Bold" panose="020F0704030504030204" pitchFamily="34" charset="0"/>
              </a:rPr>
              <a:t>Colton Hills Community School </a:t>
            </a:r>
            <a:r>
              <a:rPr lang="en-GB" sz="1600" dirty="0">
                <a:solidFill>
                  <a:schemeClr val="accent6"/>
                </a:solidFill>
                <a:latin typeface="Arial Rounded MT Bold" panose="020F0704030504030204" pitchFamily="34" charset="0"/>
              </a:rPr>
              <a:t>titled his artwork ‘Live like a lion.</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600" dirty="0">
                <a:latin typeface="Arial Rounded MT Bold" panose="020F0704030504030204" pitchFamily="34" charset="0"/>
              </a:rPr>
              <a:t>My artwork is based upon the quote “it is better to live one day as a lion than 100 years as a slave”. On my artwork, there is a drawing of Malala, on the left hand side and there is a gun on the right hand side. In the middle I have placed the quote. Malala was named after Malala of </a:t>
            </a:r>
            <a:r>
              <a:rPr lang="en-GB" sz="1600" dirty="0" err="1">
                <a:latin typeface="Arial Rounded MT Bold" panose="020F0704030504030204" pitchFamily="34" charset="0"/>
              </a:rPr>
              <a:t>Maiwand</a:t>
            </a:r>
            <a:r>
              <a:rPr lang="en-GB" sz="1600" dirty="0">
                <a:latin typeface="Arial Rounded MT Bold" panose="020F0704030504030204" pitchFamily="34" charset="0"/>
              </a:rPr>
              <a:t> who led the Afghans into battle with this cry.</a:t>
            </a:r>
          </a:p>
          <a:p>
            <a:pPr eaLnBrk="1" hangingPunct="1">
              <a:defRPr/>
            </a:pPr>
            <a:r>
              <a:rPr lang="en-GB" sz="1600" dirty="0">
                <a:latin typeface="Arial Rounded MT Bold" panose="020F0704030504030204" pitchFamily="34" charset="0"/>
              </a:rPr>
              <a:t>The message I tried to portray is that everyone has an option ~ they can live like a lion or a slave. I hope people will notice that you have the power to change your own life. I feel that Malala has empowered many people to change their lives today.</a:t>
            </a:r>
          </a:p>
        </p:txBody>
      </p:sp>
    </p:spTree>
    <p:extLst>
      <p:ext uri="{BB962C8B-B14F-4D97-AF65-F5344CB8AC3E}">
        <p14:creationId xmlns:p14="http://schemas.microsoft.com/office/powerpoint/2010/main" val="12137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5FB5B-1848-437A-B8DB-C5FC5AD57B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V="1">
            <a:off x="0" y="2083"/>
            <a:ext cx="9144000" cy="6893171"/>
          </a:xfrm>
          <a:prstGeom prst="rect">
            <a:avLst/>
          </a:prstGeom>
        </p:spPr>
      </p:pic>
      <p:sp>
        <p:nvSpPr>
          <p:cNvPr id="8" name="TextBox 7">
            <a:extLst>
              <a:ext uri="{FF2B5EF4-FFF2-40B4-BE49-F238E27FC236}">
                <a16:creationId xmlns:a16="http://schemas.microsoft.com/office/drawing/2014/main" id="{1C6C0CCC-138D-4990-8EE6-ED737A5D8B81}"/>
              </a:ext>
            </a:extLst>
          </p:cNvPr>
          <p:cNvSpPr txBox="1"/>
          <p:nvPr/>
        </p:nvSpPr>
        <p:spPr>
          <a:xfrm>
            <a:off x="3635896" y="186236"/>
            <a:ext cx="4982434" cy="6524863"/>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The wonders of the mind</a:t>
            </a:r>
          </a:p>
          <a:p>
            <a:pPr eaLnBrk="1" hangingPunct="1">
              <a:defRPr/>
            </a:pPr>
            <a:r>
              <a:rPr lang="en-GB" sz="2000" dirty="0">
                <a:latin typeface="Arial Rounded MT Bold" panose="020F0704030504030204" pitchFamily="34" charset="0"/>
              </a:rPr>
              <a:t>Charlotte, age 10</a:t>
            </a:r>
          </a:p>
          <a:p>
            <a:pPr eaLnBrk="1" hangingPunct="1">
              <a:defRPr/>
            </a:pPr>
            <a:endParaRPr lang="en-GB" sz="1000" dirty="0">
              <a:solidFill>
                <a:schemeClr val="accent4"/>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An illusion of life,</a:t>
            </a:r>
          </a:p>
          <a:p>
            <a:pPr eaLnBrk="1" hangingPunct="1">
              <a:defRPr/>
            </a:pPr>
            <a:r>
              <a:rPr lang="en-GB" sz="1600" dirty="0">
                <a:solidFill>
                  <a:schemeClr val="accent6"/>
                </a:solidFill>
                <a:latin typeface="Arial Rounded MT Bold" panose="020F0704030504030204" pitchFamily="34" charset="0"/>
              </a:rPr>
              <a:t>Like a dark tunnel with a light at the end,</a:t>
            </a:r>
          </a:p>
          <a:p>
            <a:pPr eaLnBrk="1" hangingPunct="1">
              <a:defRPr/>
            </a:pPr>
            <a:r>
              <a:rPr lang="en-GB" sz="1600" dirty="0">
                <a:solidFill>
                  <a:schemeClr val="accent6"/>
                </a:solidFill>
                <a:latin typeface="Arial Rounded MT Bold" panose="020F0704030504030204" pitchFamily="34" charset="0"/>
              </a:rPr>
              <a:t>Remarks softly,</a:t>
            </a:r>
          </a:p>
          <a:p>
            <a:pPr eaLnBrk="1" hangingPunct="1">
              <a:defRPr/>
            </a:pPr>
            <a:r>
              <a:rPr lang="en-GB" sz="1600" dirty="0">
                <a:solidFill>
                  <a:schemeClr val="accent6"/>
                </a:solidFill>
                <a:latin typeface="Arial Rounded MT Bold" panose="020F0704030504030204" pitchFamily="34" charset="0"/>
              </a:rPr>
              <a:t>“Hallowed be thy name.”</a:t>
            </a:r>
          </a:p>
          <a:p>
            <a:pPr eaLnBrk="1" hangingPunct="1">
              <a:defRPr/>
            </a:pPr>
            <a:endParaRPr lang="en-GB" sz="1600" dirty="0">
              <a:solidFill>
                <a:schemeClr val="accent6"/>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Frozen breath,</a:t>
            </a:r>
          </a:p>
          <a:p>
            <a:pPr eaLnBrk="1" hangingPunct="1">
              <a:defRPr/>
            </a:pPr>
            <a:r>
              <a:rPr lang="en-GB" sz="1600" dirty="0">
                <a:solidFill>
                  <a:schemeClr val="accent6"/>
                </a:solidFill>
                <a:latin typeface="Arial Rounded MT Bold" panose="020F0704030504030204" pitchFamily="34" charset="0"/>
              </a:rPr>
              <a:t>Like a fast flowing river in spring,</a:t>
            </a:r>
          </a:p>
          <a:p>
            <a:pPr eaLnBrk="1" hangingPunct="1">
              <a:defRPr/>
            </a:pPr>
            <a:r>
              <a:rPr lang="en-GB" sz="1600" dirty="0">
                <a:solidFill>
                  <a:schemeClr val="accent6"/>
                </a:solidFill>
                <a:latin typeface="Arial Rounded MT Bold" panose="020F0704030504030204" pitchFamily="34" charset="0"/>
              </a:rPr>
              <a:t>Disappears swiftly into the breeze,</a:t>
            </a:r>
          </a:p>
          <a:p>
            <a:pPr eaLnBrk="1" hangingPunct="1">
              <a:defRPr/>
            </a:pPr>
            <a:r>
              <a:rPr lang="en-GB" sz="1600" dirty="0">
                <a:solidFill>
                  <a:schemeClr val="accent6"/>
                </a:solidFill>
                <a:latin typeface="Arial Rounded MT Bold" panose="020F0704030504030204" pitchFamily="34" charset="0"/>
              </a:rPr>
              <a:t>Whispering,</a:t>
            </a:r>
          </a:p>
          <a:p>
            <a:pPr eaLnBrk="1" hangingPunct="1">
              <a:defRPr/>
            </a:pPr>
            <a:r>
              <a:rPr lang="en-GB" sz="1600" dirty="0">
                <a:solidFill>
                  <a:schemeClr val="accent6"/>
                </a:solidFill>
                <a:latin typeface="Arial Rounded MT Bold" panose="020F0704030504030204" pitchFamily="34" charset="0"/>
              </a:rPr>
              <a:t>“Hallowed be thy name.”</a:t>
            </a:r>
          </a:p>
          <a:p>
            <a:pPr eaLnBrk="1" hangingPunct="1">
              <a:defRPr/>
            </a:pPr>
            <a:r>
              <a:rPr lang="en-GB" sz="1600" dirty="0">
                <a:solidFill>
                  <a:schemeClr val="accent6"/>
                </a:solidFill>
                <a:latin typeface="Arial Rounded MT Bold" panose="020F0704030504030204" pitchFamily="34" charset="0"/>
              </a:rPr>
              <a:t>…</a:t>
            </a:r>
          </a:p>
          <a:p>
            <a:pPr eaLnBrk="1" hangingPunct="1">
              <a:defRPr/>
            </a:pPr>
            <a:r>
              <a:rPr lang="en-GB" sz="1600" dirty="0">
                <a:solidFill>
                  <a:schemeClr val="accent6"/>
                </a:solidFill>
                <a:latin typeface="Arial Rounded MT Bold" panose="020F0704030504030204" pitchFamily="34" charset="0"/>
              </a:rPr>
              <a:t>The mystery of Heaven</a:t>
            </a:r>
          </a:p>
          <a:p>
            <a:pPr eaLnBrk="1" hangingPunct="1">
              <a:defRPr/>
            </a:pPr>
            <a:r>
              <a:rPr lang="en-GB" sz="1600" dirty="0">
                <a:solidFill>
                  <a:schemeClr val="accent6"/>
                </a:solidFill>
                <a:latin typeface="Arial Rounded MT Bold" panose="020F0704030504030204" pitchFamily="34" charset="0"/>
              </a:rPr>
              <a:t>Like a bboard game of skies and sea,</a:t>
            </a:r>
          </a:p>
          <a:p>
            <a:pPr eaLnBrk="1" hangingPunct="1">
              <a:defRPr/>
            </a:pPr>
            <a:r>
              <a:rPr lang="en-GB" sz="1600" dirty="0">
                <a:solidFill>
                  <a:schemeClr val="accent6"/>
                </a:solidFill>
                <a:latin typeface="Arial Rounded MT Bold" panose="020F0704030504030204" pitchFamily="34" charset="0"/>
              </a:rPr>
              <a:t>Mutters,</a:t>
            </a:r>
          </a:p>
          <a:p>
            <a:pPr eaLnBrk="1" hangingPunct="1">
              <a:defRPr/>
            </a:pPr>
            <a:r>
              <a:rPr lang="en-GB" sz="1600" dirty="0">
                <a:solidFill>
                  <a:schemeClr val="accent6"/>
                </a:solidFill>
                <a:latin typeface="Arial Rounded MT Bold" panose="020F0704030504030204" pitchFamily="34" charset="0"/>
              </a:rPr>
              <a:t>“Hallowed be thy name.”</a:t>
            </a:r>
          </a:p>
          <a:p>
            <a:pPr eaLnBrk="1" hangingPunct="1">
              <a:defRPr/>
            </a:pPr>
            <a:endParaRPr lang="en-GB" sz="1600" dirty="0">
              <a:solidFill>
                <a:schemeClr val="accent6"/>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The power of God,</a:t>
            </a:r>
          </a:p>
          <a:p>
            <a:pPr eaLnBrk="1" hangingPunct="1">
              <a:defRPr/>
            </a:pPr>
            <a:r>
              <a:rPr lang="en-GB" sz="1600" dirty="0">
                <a:solidFill>
                  <a:schemeClr val="accent6"/>
                </a:solidFill>
                <a:latin typeface="Arial Rounded MT Bold" panose="020F0704030504030204" pitchFamily="34" charset="0"/>
              </a:rPr>
              <a:t>Like a gigantic force of love and hope</a:t>
            </a:r>
          </a:p>
          <a:p>
            <a:pPr eaLnBrk="1" hangingPunct="1">
              <a:defRPr/>
            </a:pPr>
            <a:r>
              <a:rPr lang="en-GB" sz="1600" dirty="0">
                <a:solidFill>
                  <a:schemeClr val="accent6"/>
                </a:solidFill>
                <a:latin typeface="Arial Rounded MT Bold" panose="020F0704030504030204" pitchFamily="34" charset="0"/>
              </a:rPr>
              <a:t>Says aloud,</a:t>
            </a:r>
          </a:p>
          <a:p>
            <a:pPr eaLnBrk="1" hangingPunct="1">
              <a:defRPr/>
            </a:pPr>
            <a:r>
              <a:rPr lang="en-GB" sz="1600" dirty="0">
                <a:solidFill>
                  <a:schemeClr val="accent6"/>
                </a:solidFill>
                <a:latin typeface="Arial Rounded MT Bold" panose="020F0704030504030204" pitchFamily="34" charset="0"/>
              </a:rPr>
              <a:t>“Hallowed be thy name”</a:t>
            </a:r>
          </a:p>
          <a:p>
            <a:pPr eaLnBrk="1" hangingPunct="1">
              <a:defRPr/>
            </a:pPr>
            <a:endParaRPr lang="en-GB" sz="1600" dirty="0">
              <a:solidFill>
                <a:schemeClr val="accent6"/>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[repeat final verse]</a:t>
            </a:r>
          </a:p>
          <a:p>
            <a:pPr eaLnBrk="1" hangingPunct="1">
              <a:defRPr/>
            </a:pPr>
            <a:endParaRPr lang="en-GB" sz="1600" dirty="0">
              <a:solidFill>
                <a:schemeClr val="accent6"/>
              </a:solidFill>
              <a:latin typeface="Arial Rounded MT Bold" panose="020F0704030504030204" pitchFamily="34" charset="0"/>
            </a:endParaRPr>
          </a:p>
        </p:txBody>
      </p:sp>
    </p:spTree>
    <p:extLst>
      <p:ext uri="{BB962C8B-B14F-4D97-AF65-F5344CB8AC3E}">
        <p14:creationId xmlns:p14="http://schemas.microsoft.com/office/powerpoint/2010/main" val="168497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649006363"/>
              </p:ext>
            </p:extLst>
          </p:nvPr>
        </p:nvGraphicFramePr>
        <p:xfrm>
          <a:off x="0" y="0"/>
          <a:ext cx="9144000" cy="6858000"/>
        </p:xfrm>
        <a:graphic>
          <a:graphicData uri="http://schemas.openxmlformats.org/drawingml/2006/table">
            <a:tbl>
              <a:tblPr firstRow="1" firstCol="1" bandRow="1">
                <a:tableStyleId>{7DF18680-E054-41AD-8BC1-D1AEF772440D}</a:tableStyleId>
              </a:tblPr>
              <a:tblGrid>
                <a:gridCol w="2411760">
                  <a:extLst>
                    <a:ext uri="{9D8B030D-6E8A-4147-A177-3AD203B41FA5}">
                      <a16:colId xmlns:a16="http://schemas.microsoft.com/office/drawing/2014/main" val="20000"/>
                    </a:ext>
                  </a:extLst>
                </a:gridCol>
                <a:gridCol w="6732240">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800" dirty="0">
                          <a:effectLst/>
                        </a:rPr>
                        <a:t>Where is God?</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3324860" algn="l"/>
                        </a:tabLst>
                      </a:pPr>
                      <a:r>
                        <a:rPr lang="en-GB" sz="2400" dirty="0">
                          <a:effectLst/>
                        </a:rPr>
                        <a:t>Atheists, agnostics and believers in God might all respond to this by expressing their sense of the search for God or finding God. Where’s God? In your heart, in prayer, in the temple or the universe? Or is she hiding? Is he not there at all? Looking for God, searching for him or her, matters: but how are we doing in finding God? Would you search with google or a ‘</a:t>
                      </a:r>
                      <a:r>
                        <a:rPr lang="en-GB" sz="2400" dirty="0" err="1">
                          <a:effectLst/>
                        </a:rPr>
                        <a:t>goddetector</a:t>
                      </a:r>
                      <a:r>
                        <a:rPr lang="en-GB" sz="2400" dirty="0">
                          <a:effectLst/>
                        </a:rPr>
                        <a:t>? Is God on Instagram or WhatsApp? Can God be found by prayer or by looking among the world’s suffering people?</a:t>
                      </a:r>
                    </a:p>
                    <a:p>
                      <a:pPr>
                        <a:lnSpc>
                          <a:spcPct val="107000"/>
                        </a:lnSpc>
                        <a:spcAft>
                          <a:spcPts val="0"/>
                        </a:spcAft>
                        <a:tabLst>
                          <a:tab pos="3324860" algn="l"/>
                        </a:tabLst>
                      </a:pPr>
                      <a:endParaRPr lang="en-GB" sz="2400" dirty="0">
                        <a:effectLst/>
                      </a:endParaRPr>
                    </a:p>
                    <a:p>
                      <a:pPr>
                        <a:lnSpc>
                          <a:spcPct val="107000"/>
                        </a:lnSpc>
                        <a:spcAft>
                          <a:spcPts val="0"/>
                        </a:spcAft>
                        <a:tabLst>
                          <a:tab pos="3324860" algn="l"/>
                        </a:tabLst>
                      </a:pPr>
                      <a:r>
                        <a:rPr lang="en-GB" sz="2400" dirty="0">
                          <a:effectLst/>
                        </a:rPr>
                        <a:t>This popular Spirited Arts &amp; Poetry theme produces great work where pupils use ideas from religions clearly: The Jewish Psalms 42</a:t>
                      </a:r>
                    </a:p>
                    <a:p>
                      <a:pPr>
                        <a:lnSpc>
                          <a:spcPct val="107000"/>
                        </a:lnSpc>
                        <a:spcAft>
                          <a:spcPts val="0"/>
                        </a:spcAft>
                        <a:tabLst>
                          <a:tab pos="3324860" algn="l"/>
                        </a:tabLst>
                      </a:pPr>
                      <a:r>
                        <a:rPr lang="en-GB" sz="2400" dirty="0">
                          <a:effectLst/>
                        </a:rPr>
                        <a:t>and 43 are where it starts.</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360952-E94B-4B80-A9EA-B36F3DD76928}"/>
              </a:ext>
            </a:extLst>
          </p:cNvPr>
          <p:cNvPicPr>
            <a:picLocks noChangeAspect="1"/>
          </p:cNvPicPr>
          <p:nvPr/>
        </p:nvPicPr>
        <p:blipFill>
          <a:blip r:embed="rId2"/>
          <a:stretch>
            <a:fillRect/>
          </a:stretch>
        </p:blipFill>
        <p:spPr>
          <a:xfrm>
            <a:off x="7733" y="14681"/>
            <a:ext cx="9144000" cy="5920383"/>
          </a:xfrm>
          <a:prstGeom prst="rect">
            <a:avLst/>
          </a:prstGeom>
        </p:spPr>
      </p:pic>
      <p:pic>
        <p:nvPicPr>
          <p:cNvPr id="4" name="Picture 3"/>
          <p:cNvPicPr>
            <a:picLocks noChangeAspect="1"/>
          </p:cNvPicPr>
          <p:nvPr/>
        </p:nvPicPr>
        <p:blipFill rotWithShape="1">
          <a:blip r:embed="rId3" cstate="email">
            <a:graysc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45469" y="4149080"/>
            <a:ext cx="9128655" cy="2590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1B317D1-EA5D-4247-93B3-70D3152FB4AA}"/>
              </a:ext>
            </a:extLst>
          </p:cNvPr>
          <p:cNvSpPr txBox="1"/>
          <p:nvPr/>
        </p:nvSpPr>
        <p:spPr>
          <a:xfrm>
            <a:off x="143508" y="4272677"/>
            <a:ext cx="8856984" cy="2585323"/>
          </a:xfrm>
          <a:prstGeom prst="rect">
            <a:avLst/>
          </a:prstGeom>
          <a:noFill/>
        </p:spPr>
        <p:txBody>
          <a:bodyPr wrap="square" rtlCol="0">
            <a:spAutoFit/>
          </a:bodyPr>
          <a:lstStyle/>
          <a:p>
            <a:pPr marL="0" indent="0" eaLnBrk="1" hangingPunct="1">
              <a:buNone/>
            </a:pPr>
            <a:r>
              <a:rPr lang="en-US" altLang="en-US" dirty="0">
                <a:solidFill>
                  <a:schemeClr val="accent5">
                    <a:lumMod val="75000"/>
                  </a:schemeClr>
                </a:solidFill>
                <a:latin typeface="Arial Rounded MT Bold" panose="020F0704030504030204" pitchFamily="34" charset="0"/>
              </a:rPr>
              <a:t>Hope, Alice and Marley (all age 5) from </a:t>
            </a:r>
            <a:r>
              <a:rPr lang="en-US" altLang="en-US" dirty="0">
                <a:solidFill>
                  <a:srgbClr val="C00000"/>
                </a:solidFill>
                <a:latin typeface="Arial Rounded MT Bold" panose="020F0704030504030204" pitchFamily="34" charset="0"/>
              </a:rPr>
              <a:t>Benedict </a:t>
            </a:r>
            <a:r>
              <a:rPr lang="en-US" altLang="en-US" dirty="0" err="1">
                <a:solidFill>
                  <a:srgbClr val="C00000"/>
                </a:solidFill>
                <a:latin typeface="Arial Rounded MT Bold" panose="020F0704030504030204" pitchFamily="34" charset="0"/>
              </a:rPr>
              <a:t>Biscop</a:t>
            </a:r>
            <a:r>
              <a:rPr lang="en-US" altLang="en-US" dirty="0">
                <a:solidFill>
                  <a:srgbClr val="C00000"/>
                </a:solidFill>
                <a:latin typeface="Arial Rounded MT Bold" panose="020F0704030504030204" pitchFamily="34" charset="0"/>
              </a:rPr>
              <a:t> CE Academy </a:t>
            </a:r>
            <a:r>
              <a:rPr lang="en-US" altLang="en-US" dirty="0">
                <a:solidFill>
                  <a:schemeClr val="accent5">
                    <a:lumMod val="75000"/>
                  </a:schemeClr>
                </a:solidFill>
                <a:latin typeface="Arial Rounded MT Bold" panose="020F0704030504030204" pitchFamily="34" charset="0"/>
              </a:rPr>
              <a:t>worked together to answer the question, ‘Where is God?’.</a:t>
            </a:r>
          </a:p>
          <a:p>
            <a:pPr marL="0" indent="0" eaLnBrk="1" hangingPunct="1">
              <a:buNone/>
            </a:pPr>
            <a:r>
              <a:rPr lang="en-GB" altLang="en-US" dirty="0">
                <a:latin typeface="Arial Rounded MT Bold" panose="020F0704030504030204" pitchFamily="34" charset="0"/>
              </a:rPr>
              <a:t>God is on Heaven. He is everywhere. Heaven is God. Heaven is in the sky. God isn’t a man or a woman, he is everything and everywhere. I wish I could see God and say thank you for making the world. Heaven looks like the sky, so we need blue colours. We need white too, for the clouds. And Gold for the Angels. We need beautiful flowers in it too remember. Heaven is full of all different flowers.</a:t>
            </a:r>
            <a:endParaRPr lang="en-US" altLang="en-US" dirty="0">
              <a:latin typeface="Arial Rounded MT Bold" panose="020F0704030504030204" pitchFamily="34" charset="0"/>
            </a:endParaRPr>
          </a:p>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6B671-479C-440E-B350-CB9578C496D8}"/>
              </a:ext>
            </a:extLst>
          </p:cNvPr>
          <p:cNvPicPr>
            <a:picLocks noChangeAspect="1"/>
          </p:cNvPicPr>
          <p:nvPr/>
        </p:nvPicPr>
        <p:blipFill>
          <a:blip r:embed="rId2"/>
          <a:stretch>
            <a:fillRect/>
          </a:stretch>
        </p:blipFill>
        <p:spPr>
          <a:xfrm rot="10800000">
            <a:off x="0" y="27249"/>
            <a:ext cx="9144000" cy="6474023"/>
          </a:xfrm>
          <a:prstGeom prst="rect">
            <a:avLst/>
          </a:prstGeom>
        </p:spPr>
      </p:pic>
      <p:pic>
        <p:nvPicPr>
          <p:cNvPr id="6" name="Picture 5">
            <a:extLst>
              <a:ext uri="{FF2B5EF4-FFF2-40B4-BE49-F238E27FC236}">
                <a16:creationId xmlns:a16="http://schemas.microsoft.com/office/drawing/2014/main" id="{DC270538-17CB-47C0-A46E-A67CAD80BEC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21118498">
            <a:off x="459321" y="3187630"/>
            <a:ext cx="2711607" cy="3167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72F6CE85-3D2E-484C-9C38-09140EEEEC4A}"/>
              </a:ext>
            </a:extLst>
          </p:cNvPr>
          <p:cNvSpPr txBox="1"/>
          <p:nvPr/>
        </p:nvSpPr>
        <p:spPr>
          <a:xfrm rot="21113697">
            <a:off x="491950" y="3380422"/>
            <a:ext cx="2661144" cy="2677656"/>
          </a:xfrm>
          <a:prstGeom prst="rect">
            <a:avLst/>
          </a:prstGeom>
          <a:noFill/>
        </p:spPr>
        <p:txBody>
          <a:bodyPr wrap="square">
            <a:spAutoFit/>
          </a:bodyPr>
          <a:lstStyle/>
          <a:p>
            <a:pPr eaLnBrk="1" hangingPunct="1">
              <a:defRPr/>
            </a:pPr>
            <a:r>
              <a:rPr lang="en-GB" sz="1400" b="1" dirty="0" err="1">
                <a:solidFill>
                  <a:schemeClr val="accent6"/>
                </a:solidFill>
                <a:latin typeface="Arial Rounded MT Bold" panose="020F0704030504030204" pitchFamily="34" charset="0"/>
              </a:rPr>
              <a:t>Deen</a:t>
            </a:r>
            <a:r>
              <a:rPr lang="en-GB" sz="1400" b="1" dirty="0">
                <a:solidFill>
                  <a:schemeClr val="accent6"/>
                </a:solidFill>
                <a:latin typeface="Arial Rounded MT Bold" panose="020F0704030504030204" pitchFamily="34" charset="0"/>
              </a:rPr>
              <a:t>, age 7, from </a:t>
            </a:r>
            <a:r>
              <a:rPr lang="en-GB" sz="1400" b="1" dirty="0">
                <a:solidFill>
                  <a:srgbClr val="C00000"/>
                </a:solidFill>
                <a:latin typeface="Arial Rounded MT Bold" panose="020F0704030504030204" pitchFamily="34" charset="0"/>
              </a:rPr>
              <a:t>Balderstone St Leonard </a:t>
            </a:r>
            <a:r>
              <a:rPr lang="en-GB" sz="1400" b="1" dirty="0" err="1">
                <a:solidFill>
                  <a:srgbClr val="C00000"/>
                </a:solidFill>
                <a:latin typeface="Arial Rounded MT Bold" panose="020F0704030504030204" pitchFamily="34" charset="0"/>
              </a:rPr>
              <a:t>CofE</a:t>
            </a:r>
            <a:r>
              <a:rPr lang="en-GB" sz="1400" b="1" dirty="0">
                <a:solidFill>
                  <a:srgbClr val="C00000"/>
                </a:solidFill>
                <a:latin typeface="Arial Rounded MT Bold" panose="020F0704030504030204" pitchFamily="34" charset="0"/>
              </a:rPr>
              <a:t> Primary School </a:t>
            </a:r>
            <a:r>
              <a:rPr lang="en-GB" sz="1400" b="1" dirty="0">
                <a:solidFill>
                  <a:schemeClr val="accent6"/>
                </a:solidFill>
                <a:latin typeface="Arial Rounded MT Bold" panose="020F0704030504030204" pitchFamily="34" charset="0"/>
              </a:rPr>
              <a:t>says:</a:t>
            </a:r>
          </a:p>
          <a:p>
            <a:pPr eaLnBrk="1" hangingPunct="1">
              <a:defRPr/>
            </a:pPr>
            <a:endParaRPr lang="en-GB" sz="1400" b="1" dirty="0">
              <a:solidFill>
                <a:schemeClr val="accent6"/>
              </a:solidFill>
              <a:latin typeface="Arial Rounded MT Bold" panose="020F0704030504030204" pitchFamily="34" charset="0"/>
            </a:endParaRPr>
          </a:p>
          <a:p>
            <a:pPr eaLnBrk="1" hangingPunct="1">
              <a:defRPr/>
            </a:pPr>
            <a:r>
              <a:rPr lang="en-GB" sz="1400" b="1" dirty="0">
                <a:latin typeface="Arial Rounded MT Bold" panose="020F0704030504030204" pitchFamily="34" charset="0"/>
              </a:rPr>
              <a:t>Where is God when all these wars are happening? At first it is difficult to see. But if you look again you can see people helping, people being brave, and young children still playing. That is where I think God 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EC4EA7-C3DB-4094-8556-22325CFE3E2B}"/>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578924">
            <a:off x="4632908" y="573947"/>
            <a:ext cx="3744416" cy="5710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2" name="Rectangle 2"/>
          <p:cNvSpPr>
            <a:spLocks noGrp="1" noChangeArrowheads="1"/>
          </p:cNvSpPr>
          <p:nvPr>
            <p:ph type="title"/>
          </p:nvPr>
        </p:nvSpPr>
        <p:spPr>
          <a:xfrm rot="590123">
            <a:off x="4646204" y="1522131"/>
            <a:ext cx="3705361" cy="3732817"/>
          </a:xfrm>
          <a:noFill/>
        </p:spPr>
        <p:txBody>
          <a:bodyPr/>
          <a:lstStyle/>
          <a:p>
            <a:pPr algn="l" eaLnBrk="1" hangingPunct="1">
              <a:defRPr/>
            </a:pPr>
            <a:r>
              <a:rPr lang="en-GB" sz="1800" dirty="0">
                <a:solidFill>
                  <a:schemeClr val="accent6"/>
                </a:solidFill>
                <a:latin typeface="Arial Rounded MT Bold" panose="020F0704030504030204" pitchFamily="34" charset="0"/>
              </a:rPr>
              <a:t>James, age 13, from </a:t>
            </a:r>
            <a:r>
              <a:rPr lang="en-GB" sz="1800" dirty="0">
                <a:solidFill>
                  <a:srgbClr val="C00000"/>
                </a:solidFill>
                <a:latin typeface="Arial Rounded MT Bold" panose="020F0704030504030204" pitchFamily="34" charset="0"/>
              </a:rPr>
              <a:t>Warwick School</a:t>
            </a:r>
            <a:r>
              <a:rPr lang="en-GB" sz="1800" dirty="0">
                <a:solidFill>
                  <a:schemeClr val="tx2">
                    <a:lumMod val="50000"/>
                  </a:schemeClr>
                </a:solidFill>
                <a:latin typeface="Arial Rounded MT Bold" panose="020F0704030504030204" pitchFamily="34" charset="0"/>
              </a:rPr>
              <a:t> </a:t>
            </a:r>
            <a:r>
              <a:rPr lang="en-GB" sz="1800" dirty="0">
                <a:solidFill>
                  <a:schemeClr val="accent6"/>
                </a:solidFill>
                <a:latin typeface="Arial Rounded MT Bold" panose="020F0704030504030204" pitchFamily="34" charset="0"/>
              </a:rPr>
              <a:t>called his piece ‘Making or Marring?’</a:t>
            </a:r>
            <a:br>
              <a:rPr lang="en-GB" sz="1800" dirty="0">
                <a:solidFill>
                  <a:schemeClr val="tx2">
                    <a:lumMod val="50000"/>
                  </a:schemeClr>
                </a:solidFill>
                <a:latin typeface="Arial Rounded MT Bold" panose="020F0704030504030204" pitchFamily="34" charset="0"/>
              </a:rPr>
            </a:br>
            <a:br>
              <a:rPr lang="en-GB" sz="1800" dirty="0">
                <a:solidFill>
                  <a:schemeClr val="tx2">
                    <a:lumMod val="50000"/>
                  </a:schemeClr>
                </a:solidFill>
                <a:latin typeface="Arial Rounded MT Bold" panose="020F0704030504030204" pitchFamily="34" charset="0"/>
              </a:rPr>
            </a:br>
            <a:r>
              <a:rPr lang="en-GB" sz="1600" dirty="0">
                <a:solidFill>
                  <a:schemeClr val="tx2">
                    <a:lumMod val="50000"/>
                  </a:schemeClr>
                </a:solidFill>
                <a:latin typeface="Arial Rounded MT Bold" panose="020F0704030504030204" pitchFamily="34" charset="0"/>
              </a:rPr>
              <a:t>…it shows an omnipotent figure carving the world, while not explicitly stating that the figure is God. Is this figure a creator or a character manipulating the surrounding that already exists? The picture may represent the universe but equally it could represent its marring. At first glance, because my piece is figurative, it is very easy to think that it represents a creator at work, but I also wanted to introduce a sense of ambiguity...is this figure enhancing our world or destroying it? Is this figure shaping Africa lovingly or tearing the continent apart?</a:t>
            </a:r>
            <a:endParaRPr lang="en-US" sz="1600" dirty="0">
              <a:solidFill>
                <a:schemeClr val="tx2">
                  <a:lumMod val="50000"/>
                </a:schemeClr>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220072" y="764704"/>
            <a:ext cx="3390062" cy="5117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009" name="Rectangle 1"/>
          <p:cNvSpPr>
            <a:spLocks noChangeArrowheads="1"/>
          </p:cNvSpPr>
          <p:nvPr/>
        </p:nvSpPr>
        <p:spPr bwMode="auto">
          <a:xfrm>
            <a:off x="5330927" y="985369"/>
            <a:ext cx="3168352" cy="4955203"/>
          </a:xfrm>
          <a:prstGeom prst="rect">
            <a:avLst/>
          </a:prstGeom>
          <a:noFill/>
          <a:ln w="9525">
            <a:noFill/>
            <a:miter lim="800000"/>
            <a:headEnd/>
            <a:tailEnd/>
          </a:ln>
          <a:effectLst/>
        </p:spPr>
        <p:txBody>
          <a:bodyPr wrap="square" anchor="ctr">
            <a:spAutoFit/>
          </a:bodyPr>
          <a:lstStyle/>
          <a:p>
            <a:pPr>
              <a:defRPr/>
            </a:pPr>
            <a:r>
              <a:rPr lang="en-GB" dirty="0">
                <a:solidFill>
                  <a:schemeClr val="accent6"/>
                </a:solidFill>
                <a:latin typeface="Arial Rounded MT Bold" panose="020F0704030504030204" pitchFamily="34" charset="0"/>
                <a:ea typeface="Times New Roman" pitchFamily="18" charset="0"/>
              </a:rPr>
              <a:t>10-year-old </a:t>
            </a:r>
            <a:r>
              <a:rPr lang="en-GB" dirty="0" err="1">
                <a:solidFill>
                  <a:schemeClr val="accent6"/>
                </a:solidFill>
                <a:latin typeface="Arial Rounded MT Bold" panose="020F0704030504030204" pitchFamily="34" charset="0"/>
                <a:ea typeface="Times New Roman" pitchFamily="18" charset="0"/>
              </a:rPr>
              <a:t>Niyati</a:t>
            </a:r>
            <a:r>
              <a:rPr lang="en-GB" dirty="0">
                <a:solidFill>
                  <a:schemeClr val="accent6"/>
                </a:solidFill>
                <a:latin typeface="Arial Rounded MT Bold" panose="020F0704030504030204" pitchFamily="34" charset="0"/>
                <a:ea typeface="Times New Roman" pitchFamily="18" charset="0"/>
              </a:rPr>
              <a:t> from </a:t>
            </a:r>
            <a:r>
              <a:rPr lang="en-GB" dirty="0">
                <a:solidFill>
                  <a:srgbClr val="C00000"/>
                </a:solidFill>
                <a:latin typeface="Arial Rounded MT Bold" panose="020F0704030504030204" pitchFamily="34" charset="0"/>
                <a:ea typeface="Times New Roman" pitchFamily="18" charset="0"/>
              </a:rPr>
              <a:t>Church Hill </a:t>
            </a:r>
            <a:r>
              <a:rPr lang="en-GB" dirty="0" err="1">
                <a:solidFill>
                  <a:srgbClr val="C00000"/>
                </a:solidFill>
                <a:latin typeface="Arial Rounded MT Bold" panose="020F0704030504030204" pitchFamily="34" charset="0"/>
                <a:ea typeface="Times New Roman" pitchFamily="18" charset="0"/>
              </a:rPr>
              <a:t>CofE</a:t>
            </a:r>
            <a:r>
              <a:rPr lang="en-GB" dirty="0">
                <a:solidFill>
                  <a:srgbClr val="C00000"/>
                </a:solidFill>
                <a:latin typeface="Arial Rounded MT Bold" panose="020F0704030504030204" pitchFamily="34" charset="0"/>
                <a:ea typeface="Times New Roman" pitchFamily="18" charset="0"/>
              </a:rPr>
              <a:t> Junior School </a:t>
            </a:r>
            <a:r>
              <a:rPr lang="en-GB" dirty="0">
                <a:solidFill>
                  <a:schemeClr val="accent6"/>
                </a:solidFill>
                <a:latin typeface="Arial Rounded MT Bold" panose="020F0704030504030204" pitchFamily="34" charset="0"/>
                <a:ea typeface="Times New Roman" pitchFamily="18" charset="0"/>
              </a:rPr>
              <a:t>says:</a:t>
            </a:r>
          </a:p>
          <a:p>
            <a:pPr>
              <a:defRPr/>
            </a:pPr>
            <a:endParaRPr lang="en-GB" dirty="0">
              <a:latin typeface="Arial Rounded MT Bold" panose="020F0704030504030204" pitchFamily="34" charset="0"/>
              <a:ea typeface="Times New Roman" pitchFamily="18" charset="0"/>
            </a:endParaRPr>
          </a:p>
          <a:p>
            <a:pPr>
              <a:defRPr/>
            </a:pPr>
            <a:r>
              <a:rPr lang="en-GB" dirty="0">
                <a:latin typeface="Arial Rounded MT Bold" panose="020F0704030504030204" pitchFamily="34" charset="0"/>
                <a:ea typeface="Times New Roman" pitchFamily="18" charset="0"/>
              </a:rPr>
              <a:t>I feel that God is everywhere that's why I have drawn rivers, mountains, greens, the moon and sun and the most important part is he is in my heart and he supports everyone in the world. The colours represent calm and peace around God and that he makes peace in the world.</a:t>
            </a:r>
          </a:p>
          <a:p>
            <a:pPr>
              <a:defRPr/>
            </a:pPr>
            <a:endParaRPr lang="en-GB" sz="1400" dirty="0">
              <a:solidFill>
                <a:schemeClr val="bg2">
                  <a:lumMod val="25000"/>
                </a:schemeClr>
              </a:solidFill>
              <a:latin typeface="Arial Rounded MT Bold" panose="020F0704030504030204" pitchFamily="34" charset="0"/>
              <a:ea typeface="Times New Roman" pitchFamily="18" charset="0"/>
            </a:endParaRPr>
          </a:p>
          <a:p>
            <a:pPr>
              <a:defRPr/>
            </a:pPr>
            <a:endParaRPr lang="en-GB" sz="1400" dirty="0">
              <a:solidFill>
                <a:schemeClr val="bg2">
                  <a:lumMod val="25000"/>
                </a:schemeClr>
              </a:solidFill>
              <a:latin typeface="Arial Rounded MT Bold" panose="020F0704030504030204" pitchFamily="34" charset="0"/>
              <a:ea typeface="Times New Roman" pitchFamily="18" charset="0"/>
            </a:endParaRPr>
          </a:p>
        </p:txBody>
      </p:sp>
      <p:pic>
        <p:nvPicPr>
          <p:cNvPr id="3" name="Picture 2">
            <a:extLst>
              <a:ext uri="{FF2B5EF4-FFF2-40B4-BE49-F238E27FC236}">
                <a16:creationId xmlns:a16="http://schemas.microsoft.com/office/drawing/2014/main" id="{71F947C4-BCC7-494A-A69F-A4D4F7084E4C}"/>
              </a:ext>
            </a:extLst>
          </p:cNvPr>
          <p:cNvPicPr>
            <a:picLocks noChangeAspect="1"/>
          </p:cNvPicPr>
          <p:nvPr/>
        </p:nvPicPr>
        <p:blipFill>
          <a:blip r:embed="rId4"/>
          <a:stretch>
            <a:fillRect/>
          </a:stretch>
        </p:blipFill>
        <p:spPr>
          <a:xfrm>
            <a:off x="0" y="0"/>
            <a:ext cx="483989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A5C9D-222F-46D5-8AE7-103AC42B7729}"/>
              </a:ext>
            </a:extLst>
          </p:cNvPr>
          <p:cNvPicPr>
            <a:picLocks noChangeAspect="1"/>
          </p:cNvPicPr>
          <p:nvPr/>
        </p:nvPicPr>
        <p:blipFill>
          <a:blip r:embed="rId2"/>
          <a:stretch>
            <a:fillRect/>
          </a:stretch>
        </p:blipFill>
        <p:spPr>
          <a:xfrm>
            <a:off x="0" y="0"/>
            <a:ext cx="9144000" cy="6474023"/>
          </a:xfrm>
          <a:prstGeom prst="rect">
            <a:avLst/>
          </a:prstGeom>
        </p:spPr>
      </p:pic>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3752" y="5157192"/>
            <a:ext cx="9036495" cy="1595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79512" y="5257138"/>
            <a:ext cx="8640960" cy="1323439"/>
          </a:xfrm>
          <a:prstGeom prst="rect">
            <a:avLst/>
          </a:prstGeom>
          <a:noFill/>
        </p:spPr>
        <p:txBody>
          <a:bodyPr wrap="square">
            <a:spAutoFit/>
          </a:bodyPr>
          <a:lstStyle/>
          <a:p>
            <a:pPr eaLnBrk="1" hangingPunct="1">
              <a:defRPr/>
            </a:pPr>
            <a:r>
              <a:rPr lang="en-GB" sz="1600" dirty="0" err="1">
                <a:solidFill>
                  <a:schemeClr val="accent6"/>
                </a:solidFill>
                <a:latin typeface="Arial Rounded MT Bold" panose="020F0704030504030204" pitchFamily="34" charset="0"/>
              </a:rPr>
              <a:t>Isobelle</a:t>
            </a:r>
            <a:r>
              <a:rPr lang="en-GB" sz="1600" dirty="0">
                <a:solidFill>
                  <a:schemeClr val="accent6"/>
                </a:solidFill>
                <a:latin typeface="Arial Rounded MT Bold" panose="020F0704030504030204" pitchFamily="34" charset="0"/>
              </a:rPr>
              <a:t>, age 17, from </a:t>
            </a:r>
            <a:r>
              <a:rPr lang="en-GB" sz="1600" dirty="0">
                <a:solidFill>
                  <a:srgbClr val="C00000"/>
                </a:solidFill>
                <a:latin typeface="Arial Rounded MT Bold" panose="020F0704030504030204" pitchFamily="34" charset="0"/>
              </a:rPr>
              <a:t>Newman Special School </a:t>
            </a:r>
            <a:r>
              <a:rPr lang="en-GB" sz="1600" dirty="0">
                <a:solidFill>
                  <a:schemeClr val="accent6"/>
                </a:solidFill>
                <a:latin typeface="Arial Rounded MT Bold" panose="020F0704030504030204" pitchFamily="34" charset="0"/>
              </a:rPr>
              <a:t>is one of our SEN winners. She shared a moving piece:</a:t>
            </a:r>
            <a:br>
              <a:rPr lang="en-GB" sz="1600" dirty="0">
                <a:latin typeface="Arial Rounded MT Bold" panose="020F0704030504030204" pitchFamily="34" charset="0"/>
              </a:rPr>
            </a:br>
            <a:r>
              <a:rPr lang="en-GB" sz="1600" dirty="0">
                <a:latin typeface="Arial Rounded MT Bold" panose="020F0704030504030204" pitchFamily="34" charset="0"/>
              </a:rPr>
              <a:t>God is up in the sky waiting for my arrival. So he can sprinkle down a healing potion to make me see and walk again and my parents standing beside me crying with tears of joy I say ‘I can see and walk again, thank you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5FB5B-1848-437A-B8DB-C5FC5AD57B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2083"/>
            <a:ext cx="9144000" cy="6893171"/>
          </a:xfrm>
          <a:prstGeom prst="rect">
            <a:avLst/>
          </a:prstGeom>
        </p:spPr>
      </p:pic>
      <p:sp>
        <p:nvSpPr>
          <p:cNvPr id="8" name="TextBox 7">
            <a:extLst>
              <a:ext uri="{FF2B5EF4-FFF2-40B4-BE49-F238E27FC236}">
                <a16:creationId xmlns:a16="http://schemas.microsoft.com/office/drawing/2014/main" id="{1C6C0CCC-138D-4990-8EE6-ED737A5D8B81}"/>
              </a:ext>
            </a:extLst>
          </p:cNvPr>
          <p:cNvSpPr txBox="1"/>
          <p:nvPr/>
        </p:nvSpPr>
        <p:spPr>
          <a:xfrm>
            <a:off x="395536" y="412789"/>
            <a:ext cx="5544616" cy="6032421"/>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Hope in the darkness</a:t>
            </a:r>
          </a:p>
          <a:p>
            <a:pPr eaLnBrk="1" hangingPunct="1">
              <a:defRPr/>
            </a:pPr>
            <a:r>
              <a:rPr lang="en-GB" sz="2000" dirty="0">
                <a:latin typeface="Arial Rounded MT Bold" panose="020F0704030504030204" pitchFamily="34" charset="0"/>
              </a:rPr>
              <a:t>Stuart, age 11</a:t>
            </a:r>
          </a:p>
          <a:p>
            <a:pPr eaLnBrk="1" hangingPunct="1">
              <a:defRPr/>
            </a:pPr>
            <a:endParaRPr lang="en-GB" sz="1000" dirty="0">
              <a:solidFill>
                <a:schemeClr val="accent4"/>
              </a:solidFill>
              <a:latin typeface="Arial Rounded MT Bold" panose="020F0704030504030204" pitchFamily="34" charset="0"/>
            </a:endParaRPr>
          </a:p>
          <a:p>
            <a:pPr eaLnBrk="1" hangingPunct="1">
              <a:defRPr/>
            </a:pPr>
            <a:r>
              <a:rPr lang="en-GB" sz="1600" dirty="0">
                <a:solidFill>
                  <a:schemeClr val="accent6"/>
                </a:solidFill>
                <a:latin typeface="Arial Rounded MT Bold" panose="020F0704030504030204" pitchFamily="34" charset="0"/>
              </a:rPr>
              <a:t>I walk to see my hero die,</a:t>
            </a:r>
          </a:p>
          <a:p>
            <a:pPr eaLnBrk="1" hangingPunct="1">
              <a:defRPr/>
            </a:pPr>
            <a:r>
              <a:rPr lang="en-GB" sz="1600" dirty="0">
                <a:solidFill>
                  <a:schemeClr val="accent6"/>
                </a:solidFill>
                <a:latin typeface="Arial Rounded MT Bold" panose="020F0704030504030204" pitchFamily="34" charset="0"/>
              </a:rPr>
              <a:t>As tears gather in our collective eyes.</a:t>
            </a:r>
          </a:p>
          <a:p>
            <a:pPr eaLnBrk="1" hangingPunct="1">
              <a:defRPr/>
            </a:pPr>
            <a:r>
              <a:rPr lang="en-GB" sz="1600" dirty="0">
                <a:solidFill>
                  <a:schemeClr val="accent6"/>
                </a:solidFill>
                <a:latin typeface="Arial Rounded MT Bold" panose="020F0704030504030204" pitchFamily="34" charset="0"/>
              </a:rPr>
              <a:t>A broken Jesus holding a cross,</a:t>
            </a:r>
          </a:p>
          <a:p>
            <a:pPr eaLnBrk="1" hangingPunct="1">
              <a:defRPr/>
            </a:pPr>
            <a:r>
              <a:rPr lang="en-GB" sz="1600" dirty="0">
                <a:solidFill>
                  <a:schemeClr val="accent6"/>
                </a:solidFill>
                <a:latin typeface="Arial Rounded MT Bold" panose="020F0704030504030204" pitchFamily="34" charset="0"/>
              </a:rPr>
              <a:t>All hope in me was lost.</a:t>
            </a:r>
          </a:p>
          <a:p>
            <a:pPr eaLnBrk="1" hangingPunct="1">
              <a:defRPr/>
            </a:pPr>
            <a:r>
              <a:rPr lang="en-GB" sz="1600" dirty="0">
                <a:solidFill>
                  <a:schemeClr val="accent6"/>
                </a:solidFill>
                <a:latin typeface="Arial Rounded MT Bold" panose="020F0704030504030204" pitchFamily="34" charset="0"/>
              </a:rPr>
              <a:t>Whipped and beaten in thunder and lightning</a:t>
            </a:r>
          </a:p>
          <a:p>
            <a:pPr eaLnBrk="1" hangingPunct="1">
              <a:defRPr/>
            </a:pPr>
            <a:r>
              <a:rPr lang="en-GB" sz="1600" dirty="0">
                <a:solidFill>
                  <a:schemeClr val="accent6"/>
                </a:solidFill>
                <a:latin typeface="Arial Rounded MT Bold" panose="020F0704030504030204" pitchFamily="34" charset="0"/>
              </a:rPr>
              <a:t>I felt like a thousand angles lost their wings</a:t>
            </a:r>
          </a:p>
          <a:p>
            <a:pPr eaLnBrk="1" hangingPunct="1">
              <a:defRPr/>
            </a:pPr>
            <a:r>
              <a:rPr lang="en-GB" sz="1600" dirty="0">
                <a:solidFill>
                  <a:schemeClr val="accent6"/>
                </a:solidFill>
                <a:latin typeface="Arial Rounded MT Bold" panose="020F0704030504030204" pitchFamily="34" charset="0"/>
              </a:rPr>
              <a:t>Weak and trembling he got tied by his wrists</a:t>
            </a:r>
          </a:p>
          <a:p>
            <a:pPr eaLnBrk="1" hangingPunct="1">
              <a:defRPr/>
            </a:pPr>
            <a:r>
              <a:rPr lang="en-GB" sz="1600" dirty="0">
                <a:solidFill>
                  <a:schemeClr val="accent6"/>
                </a:solidFill>
                <a:latin typeface="Arial Rounded MT Bold" panose="020F0704030504030204" pitchFamily="34" charset="0"/>
              </a:rPr>
              <a:t>As he screamed in pain in the dark mist</a:t>
            </a:r>
          </a:p>
          <a:p>
            <a:pPr eaLnBrk="1" hangingPunct="1">
              <a:defRPr/>
            </a:pPr>
            <a:r>
              <a:rPr lang="en-GB" sz="1600" dirty="0">
                <a:solidFill>
                  <a:schemeClr val="accent6"/>
                </a:solidFill>
                <a:latin typeface="Arial Rounded MT Bold" panose="020F0704030504030204" pitchFamily="34" charset="0"/>
              </a:rPr>
              <a:t>He turned his head to see a weak and blonde man</a:t>
            </a:r>
          </a:p>
          <a:p>
            <a:pPr eaLnBrk="1" hangingPunct="1">
              <a:defRPr/>
            </a:pPr>
            <a:r>
              <a:rPr lang="en-GB" sz="1600" dirty="0">
                <a:solidFill>
                  <a:schemeClr val="accent6"/>
                </a:solidFill>
                <a:latin typeface="Arial Rounded MT Bold" panose="020F0704030504030204" pitchFamily="34" charset="0"/>
              </a:rPr>
              <a:t>He was a murderer and when caught, ran.</a:t>
            </a:r>
          </a:p>
          <a:p>
            <a:pPr eaLnBrk="1" hangingPunct="1">
              <a:defRPr/>
            </a:pPr>
            <a:r>
              <a:rPr lang="en-GB" sz="1600" dirty="0">
                <a:solidFill>
                  <a:schemeClr val="accent6"/>
                </a:solidFill>
                <a:latin typeface="Arial Rounded MT Bold" panose="020F0704030504030204" pitchFamily="34" charset="0"/>
              </a:rPr>
              <a:t>He did crimes and didn't care,</a:t>
            </a:r>
          </a:p>
          <a:p>
            <a:pPr eaLnBrk="1" hangingPunct="1">
              <a:defRPr/>
            </a:pPr>
            <a:r>
              <a:rPr lang="en-GB" sz="1600" dirty="0">
                <a:solidFill>
                  <a:schemeClr val="accent6"/>
                </a:solidFill>
                <a:latin typeface="Arial Rounded MT Bold" panose="020F0704030504030204" pitchFamily="34" charset="0"/>
              </a:rPr>
              <a:t>The punishment for this sinner was totally fair.</a:t>
            </a:r>
          </a:p>
          <a:p>
            <a:pPr eaLnBrk="1" hangingPunct="1">
              <a:defRPr/>
            </a:pPr>
            <a:r>
              <a:rPr lang="en-GB" sz="1600" dirty="0">
                <a:solidFill>
                  <a:schemeClr val="accent6"/>
                </a:solidFill>
                <a:latin typeface="Arial Rounded MT Bold" panose="020F0704030504030204" pitchFamily="34" charset="0"/>
              </a:rPr>
              <a:t>After that he turned to the right,</a:t>
            </a:r>
          </a:p>
          <a:p>
            <a:pPr eaLnBrk="1" hangingPunct="1">
              <a:defRPr/>
            </a:pPr>
            <a:r>
              <a:rPr lang="en-GB" sz="1600" dirty="0">
                <a:solidFill>
                  <a:schemeClr val="accent6"/>
                </a:solidFill>
                <a:latin typeface="Arial Rounded MT Bold" panose="020F0704030504030204" pitchFamily="34" charset="0"/>
              </a:rPr>
              <a:t>A guilty man full of fright.</a:t>
            </a:r>
          </a:p>
          <a:p>
            <a:pPr eaLnBrk="1" hangingPunct="1">
              <a:defRPr/>
            </a:pPr>
            <a:r>
              <a:rPr lang="en-GB" sz="1600" dirty="0">
                <a:solidFill>
                  <a:schemeClr val="accent6"/>
                </a:solidFill>
                <a:latin typeface="Arial Rounded MT Bold" panose="020F0704030504030204" pitchFamily="34" charset="0"/>
              </a:rPr>
              <a:t>Although his actions were sick and gross,</a:t>
            </a:r>
          </a:p>
          <a:p>
            <a:pPr eaLnBrk="1" hangingPunct="1">
              <a:defRPr/>
            </a:pPr>
            <a:r>
              <a:rPr lang="en-GB" sz="1600" dirty="0">
                <a:solidFill>
                  <a:schemeClr val="accent6"/>
                </a:solidFill>
                <a:latin typeface="Arial Rounded MT Bold" panose="020F0704030504030204" pitchFamily="34" charset="0"/>
              </a:rPr>
              <a:t>He was truly sorry and that's hat matters most.</a:t>
            </a:r>
          </a:p>
          <a:p>
            <a:pPr eaLnBrk="1" hangingPunct="1">
              <a:defRPr/>
            </a:pPr>
            <a:r>
              <a:rPr lang="en-GB" sz="1600" dirty="0">
                <a:solidFill>
                  <a:schemeClr val="accent6"/>
                </a:solidFill>
                <a:latin typeface="Arial Rounded MT Bold" panose="020F0704030504030204" pitchFamily="34" charset="0"/>
              </a:rPr>
              <a:t>Beside him two men. One evil one great,</a:t>
            </a:r>
          </a:p>
          <a:p>
            <a:pPr eaLnBrk="1" hangingPunct="1">
              <a:defRPr/>
            </a:pPr>
            <a:r>
              <a:rPr lang="en-GB" sz="1600" dirty="0">
                <a:solidFill>
                  <a:schemeClr val="accent6"/>
                </a:solidFill>
                <a:latin typeface="Arial Rounded MT Bold" panose="020F0704030504030204" pitchFamily="34" charset="0"/>
              </a:rPr>
              <a:t>They thought that forgiveness in them was way too late.</a:t>
            </a:r>
          </a:p>
          <a:p>
            <a:pPr eaLnBrk="1" hangingPunct="1">
              <a:defRPr/>
            </a:pPr>
            <a:r>
              <a:rPr lang="en-GB" sz="1600" dirty="0">
                <a:solidFill>
                  <a:schemeClr val="accent6"/>
                </a:solidFill>
                <a:latin typeface="Arial Rounded MT Bold" panose="020F0704030504030204" pitchFamily="34" charset="0"/>
              </a:rPr>
              <a:t>They were all going to their eternal rest,</a:t>
            </a:r>
          </a:p>
          <a:p>
            <a:pPr eaLnBrk="1" hangingPunct="1">
              <a:defRPr/>
            </a:pPr>
            <a:r>
              <a:rPr lang="en-GB" sz="1600" dirty="0">
                <a:solidFill>
                  <a:schemeClr val="accent6"/>
                </a:solidFill>
                <a:latin typeface="Arial Rounded MT Bold" panose="020F0704030504030204" pitchFamily="34" charset="0"/>
              </a:rPr>
              <a:t>Just then Jesus showed the hope in the darkness.</a:t>
            </a:r>
          </a:p>
        </p:txBody>
      </p:sp>
    </p:spTree>
    <p:extLst>
      <p:ext uri="{BB962C8B-B14F-4D97-AF65-F5344CB8AC3E}">
        <p14:creationId xmlns:p14="http://schemas.microsoft.com/office/powerpoint/2010/main" val="23003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389"/>
            <a:ext cx="9252520" cy="7057009"/>
          </a:xfrm>
          <a:prstGeom prst="rect">
            <a:avLst/>
          </a:prstGeom>
        </p:spPr>
      </p:pic>
      <p:sp>
        <p:nvSpPr>
          <p:cNvPr id="4098" name="Rectangle 2"/>
          <p:cNvSpPr>
            <a:spLocks noGrp="1" noChangeArrowheads="1"/>
          </p:cNvSpPr>
          <p:nvPr>
            <p:ph type="title"/>
          </p:nvPr>
        </p:nvSpPr>
        <p:spPr>
          <a:xfrm>
            <a:off x="2946648" y="631485"/>
            <a:ext cx="3754760" cy="1069323"/>
          </a:xfrm>
          <a:noFill/>
        </p:spPr>
        <p:txBody>
          <a:bodyPr/>
          <a:lstStyle/>
          <a:p>
            <a:pPr eaLnBrk="1" hangingPunct="1">
              <a:defRPr/>
            </a:pPr>
            <a:r>
              <a:rPr lang="en-GB" sz="3200" dirty="0">
                <a:solidFill>
                  <a:schemeClr val="accent3"/>
                </a:solidFill>
                <a:latin typeface="Arial Rounded MT Bold" panose="020F0704030504030204" pitchFamily="34" charset="0"/>
              </a:rPr>
              <a:t>Five themes to choose from</a:t>
            </a:r>
            <a:endParaRPr lang="en-US" sz="3200" dirty="0">
              <a:solidFill>
                <a:schemeClr val="accent3"/>
              </a:solidFill>
              <a:latin typeface="Arial Rounded MT Bold" panose="020F0704030504030204" pitchFamily="34" charset="0"/>
            </a:endParaRPr>
          </a:p>
        </p:txBody>
      </p:sp>
      <p:sp>
        <p:nvSpPr>
          <p:cNvPr id="5123" name="Rectangle 3"/>
          <p:cNvSpPr>
            <a:spLocks noGrp="1" noChangeArrowheads="1"/>
          </p:cNvSpPr>
          <p:nvPr>
            <p:ph idx="1"/>
          </p:nvPr>
        </p:nvSpPr>
        <p:spPr>
          <a:xfrm>
            <a:off x="2771800" y="1700808"/>
            <a:ext cx="4104456" cy="4370848"/>
          </a:xfrm>
        </p:spPr>
        <p:txBody>
          <a:bodyPr/>
          <a:lstStyle/>
          <a:p>
            <a:pPr marL="0" indent="0" eaLnBrk="1" hangingPunct="1">
              <a:buNone/>
              <a:defRPr/>
            </a:pPr>
            <a:r>
              <a:rPr lang="en-GB" sz="1600" dirty="0">
                <a:solidFill>
                  <a:schemeClr val="accent6"/>
                </a:solidFill>
                <a:latin typeface="Arial Rounded MT Bold" panose="020F0704030504030204" pitchFamily="34" charset="0"/>
              </a:rPr>
              <a:t>Spirited Arts &amp; Poetry has five themes for 2020. Your teacher will choose a theme with you for you to enter. Have a look at some work from similar themes now.</a:t>
            </a:r>
          </a:p>
          <a:p>
            <a:pPr marL="0" indent="0" eaLnBrk="1" hangingPunct="1">
              <a:buNone/>
              <a:defRPr/>
            </a:pPr>
            <a:endParaRPr lang="en-GB" sz="1600" dirty="0">
              <a:solidFill>
                <a:schemeClr val="accent6"/>
              </a:solidFill>
              <a:latin typeface="Arial Rounded MT Bold" panose="020F0704030504030204" pitchFamily="34" charset="0"/>
            </a:endParaRPr>
          </a:p>
          <a:p>
            <a:pPr marL="0" indent="0" eaLnBrk="1" hangingPunct="1">
              <a:buNone/>
              <a:defRPr/>
            </a:pPr>
            <a:r>
              <a:rPr lang="en-GB" sz="1600" dirty="0">
                <a:solidFill>
                  <a:schemeClr val="accent6"/>
                </a:solidFill>
                <a:latin typeface="Arial Rounded MT Bold" panose="020F0704030504030204" pitchFamily="34" charset="0"/>
              </a:rPr>
              <a:t>The themes are:</a:t>
            </a:r>
          </a:p>
          <a:p>
            <a:pPr eaLnBrk="1" hangingPunct="1">
              <a:defRPr/>
            </a:pPr>
            <a:r>
              <a:rPr lang="en-GB" sz="1600" dirty="0">
                <a:solidFill>
                  <a:schemeClr val="accent4">
                    <a:lumMod val="75000"/>
                  </a:schemeClr>
                </a:solidFill>
                <a:latin typeface="Arial Rounded MT Bold" panose="020F0704030504030204" pitchFamily="34" charset="0"/>
              </a:rPr>
              <a:t>God’s good earth?</a:t>
            </a:r>
          </a:p>
          <a:p>
            <a:pPr eaLnBrk="1" hangingPunct="1">
              <a:defRPr/>
            </a:pPr>
            <a:r>
              <a:rPr lang="en-GB" sz="1600" dirty="0">
                <a:solidFill>
                  <a:schemeClr val="accent4">
                    <a:lumMod val="75000"/>
                  </a:schemeClr>
                </a:solidFill>
                <a:latin typeface="Arial Rounded MT Bold" panose="020F0704030504030204" pitchFamily="34" charset="0"/>
              </a:rPr>
              <a:t>Inspiring!</a:t>
            </a:r>
          </a:p>
          <a:p>
            <a:pPr eaLnBrk="1" hangingPunct="1">
              <a:defRPr/>
            </a:pPr>
            <a:r>
              <a:rPr lang="en-GB" sz="1600" dirty="0">
                <a:solidFill>
                  <a:schemeClr val="accent4">
                    <a:lumMod val="75000"/>
                  </a:schemeClr>
                </a:solidFill>
                <a:latin typeface="Arial Rounded MT Bold" panose="020F0704030504030204" pitchFamily="34" charset="0"/>
              </a:rPr>
              <a:t>Holy Words!</a:t>
            </a:r>
          </a:p>
          <a:p>
            <a:pPr eaLnBrk="1" hangingPunct="1">
              <a:defRPr/>
            </a:pPr>
            <a:r>
              <a:rPr lang="en-GB" sz="1600" dirty="0">
                <a:solidFill>
                  <a:schemeClr val="accent4">
                    <a:lumMod val="75000"/>
                  </a:schemeClr>
                </a:solidFill>
                <a:latin typeface="Arial Rounded MT Bold" panose="020F0704030504030204" pitchFamily="34" charset="0"/>
              </a:rPr>
              <a:t>Where is God?</a:t>
            </a:r>
          </a:p>
          <a:p>
            <a:pPr eaLnBrk="1" hangingPunct="1">
              <a:defRPr/>
            </a:pPr>
            <a:r>
              <a:rPr lang="en-GB" sz="1600" dirty="0">
                <a:solidFill>
                  <a:schemeClr val="accent4">
                    <a:lumMod val="75000"/>
                  </a:schemeClr>
                </a:solidFill>
                <a:latin typeface="Arial Rounded MT Bold" panose="020F0704030504030204" pitchFamily="34" charset="0"/>
              </a:rPr>
              <a:t>Picturing Faith (New! Photo section)</a:t>
            </a:r>
          </a:p>
          <a:p>
            <a:pPr marL="0" indent="0" eaLnBrk="1" hangingPunct="1">
              <a:buNone/>
              <a:defRPr/>
            </a:pPr>
            <a:endParaRPr lang="en-GB" sz="1600" dirty="0">
              <a:solidFill>
                <a:schemeClr val="accent6"/>
              </a:solidFill>
              <a:latin typeface="Arial Rounded MT Bold" panose="020F0704030504030204" pitchFamily="34" charset="0"/>
            </a:endParaRPr>
          </a:p>
          <a:p>
            <a:pPr marL="0" indent="0" eaLnBrk="1" hangingPunct="1">
              <a:buNone/>
              <a:defRPr/>
            </a:pPr>
            <a:r>
              <a:rPr lang="en-GB" sz="1600" dirty="0">
                <a:solidFill>
                  <a:schemeClr val="accent6"/>
                </a:solidFill>
                <a:latin typeface="Arial Rounded MT Bold" panose="020F0704030504030204" pitchFamily="34" charset="0"/>
              </a:rPr>
              <a:t>Choose the one you want. After this slide you’ll see lots more information and some great examples.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3" end="3"/>
                                            </p:txEl>
                                          </p:spTgt>
                                        </p:tgtEl>
                                        <p:attrNameLst>
                                          <p:attrName>style.visibility</p:attrName>
                                        </p:attrNameLst>
                                      </p:cBhvr>
                                      <p:to>
                                        <p:strVal val="visible"/>
                                      </p:to>
                                    </p:set>
                                    <p:animEffect transition="in" filter="fade">
                                      <p:cBhvr>
                                        <p:cTn id="7" dur="500"/>
                                        <p:tgtEl>
                                          <p:spTgt spid="512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4" end="4"/>
                                            </p:txEl>
                                          </p:spTgt>
                                        </p:tgtEl>
                                        <p:attrNameLst>
                                          <p:attrName>style.visibility</p:attrName>
                                        </p:attrNameLst>
                                      </p:cBhvr>
                                      <p:to>
                                        <p:strVal val="visible"/>
                                      </p:to>
                                    </p:set>
                                    <p:animEffect transition="in" filter="fade">
                                      <p:cBhvr>
                                        <p:cTn id="12" dur="500"/>
                                        <p:tgtEl>
                                          <p:spTgt spid="512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5" end="5"/>
                                            </p:txEl>
                                          </p:spTgt>
                                        </p:tgtEl>
                                        <p:attrNameLst>
                                          <p:attrName>style.visibility</p:attrName>
                                        </p:attrNameLst>
                                      </p:cBhvr>
                                      <p:to>
                                        <p:strVal val="visible"/>
                                      </p:to>
                                    </p:set>
                                    <p:animEffect transition="in" filter="fade">
                                      <p:cBhvr>
                                        <p:cTn id="17" dur="500"/>
                                        <p:tgtEl>
                                          <p:spTgt spid="512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6" end="6"/>
                                            </p:txEl>
                                          </p:spTgt>
                                        </p:tgtEl>
                                        <p:attrNameLst>
                                          <p:attrName>style.visibility</p:attrName>
                                        </p:attrNameLst>
                                      </p:cBhvr>
                                      <p:to>
                                        <p:strVal val="visible"/>
                                      </p:to>
                                    </p:set>
                                    <p:animEffect transition="in" filter="fade">
                                      <p:cBhvr>
                                        <p:cTn id="22" dur="500"/>
                                        <p:tgtEl>
                                          <p:spTgt spid="512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3">
                                            <p:txEl>
                                              <p:pRg st="7" end="7"/>
                                            </p:txEl>
                                          </p:spTgt>
                                        </p:tgtEl>
                                        <p:attrNameLst>
                                          <p:attrName>style.visibility</p:attrName>
                                        </p:attrNameLst>
                                      </p:cBhvr>
                                      <p:to>
                                        <p:strVal val="visible"/>
                                      </p:to>
                                    </p:set>
                                    <p:animEffect transition="in" filter="fade">
                                      <p:cBhvr>
                                        <p:cTn id="27" dur="500"/>
                                        <p:tgtEl>
                                          <p:spTgt spid="512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3">
                                            <p:txEl>
                                              <p:pRg st="9" end="9"/>
                                            </p:txEl>
                                          </p:spTgt>
                                        </p:tgtEl>
                                        <p:attrNameLst>
                                          <p:attrName>style.visibility</p:attrName>
                                        </p:attrNameLst>
                                      </p:cBhvr>
                                      <p:to>
                                        <p:strVal val="visible"/>
                                      </p:to>
                                    </p:set>
                                    <p:animEffect transition="in" filter="fade">
                                      <p:cBhvr>
                                        <p:cTn id="32" dur="500"/>
                                        <p:tgtEl>
                                          <p:spTgt spid="51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30430733"/>
              </p:ext>
            </p:extLst>
          </p:nvPr>
        </p:nvGraphicFramePr>
        <p:xfrm>
          <a:off x="0" y="0"/>
          <a:ext cx="9144000" cy="6858000"/>
        </p:xfrm>
        <a:graphic>
          <a:graphicData uri="http://schemas.openxmlformats.org/drawingml/2006/table">
            <a:tbl>
              <a:tblPr firstRow="1" firstCol="1" bandRow="1">
                <a:tableStyleId>{5C22544A-7EE6-4342-B048-85BDC9FD1C3A}</a:tableStyleId>
              </a:tblPr>
              <a:tblGrid>
                <a:gridCol w="2339752">
                  <a:extLst>
                    <a:ext uri="{9D8B030D-6E8A-4147-A177-3AD203B41FA5}">
                      <a16:colId xmlns:a16="http://schemas.microsoft.com/office/drawing/2014/main" val="20000"/>
                    </a:ext>
                  </a:extLst>
                </a:gridCol>
                <a:gridCol w="6804248">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000" dirty="0">
                          <a:effectLst/>
                        </a:rPr>
                        <a:t>Picturing Faith</a:t>
                      </a:r>
                    </a:p>
                    <a:p>
                      <a:pPr algn="ctr">
                        <a:lnSpc>
                          <a:spcPct val="107000"/>
                        </a:lnSpc>
                        <a:spcAft>
                          <a:spcPts val="0"/>
                        </a:spcAft>
                      </a:pPr>
                      <a:r>
                        <a:rPr lang="en-GB" sz="2000" dirty="0">
                          <a:effectLst/>
                          <a:latin typeface="Verdana" panose="020B0604030504040204" pitchFamily="34" charset="0"/>
                          <a:ea typeface="Lucida Sans Unicode" panose="020B0602030504020204" pitchFamily="34" charset="0"/>
                          <a:cs typeface="Times New Roman" panose="02020603050405020304" pitchFamily="18" charset="0"/>
                        </a:rPr>
                        <a:t>(Photo section!)</a:t>
                      </a:r>
                    </a:p>
                  </a:txBody>
                  <a:tcPr marL="68580" marR="68580" marT="0" marB="0" anchor="ctr">
                    <a:solidFill>
                      <a:schemeClr val="accent3"/>
                    </a:solidFill>
                  </a:tcPr>
                </a:tc>
                <a:tc>
                  <a:txBody>
                    <a:bodyPr/>
                    <a:lstStyle/>
                    <a:p>
                      <a:pPr>
                        <a:lnSpc>
                          <a:spcPct val="107000"/>
                        </a:lnSpc>
                        <a:spcAft>
                          <a:spcPts val="0"/>
                        </a:spcAft>
                        <a:tabLst>
                          <a:tab pos="3324860" algn="l"/>
                        </a:tabLst>
                      </a:pPr>
                      <a:r>
                        <a:rPr lang="en-GB" sz="2400" dirty="0">
                          <a:effectLst/>
                        </a:rPr>
                        <a:t>This is an innovation for our Spirited Arts competition. Pupils are invited to select up to 4 photographs from a visit to a place of worship (or another trip connected to RE) – preferably those taken by themselves, and give a brief commentary on the pictures to say what was great and what they learned from their visits. Comments about the emotions and the purpose of the place, not just ‘labels and captions’ are best. Pupils may like to provide their commentary in the form of a poem.</a:t>
                      </a:r>
                    </a:p>
                    <a:p>
                      <a:pPr>
                        <a:lnSpc>
                          <a:spcPct val="107000"/>
                        </a:lnSpc>
                        <a:spcAft>
                          <a:spcPts val="0"/>
                        </a:spcAft>
                        <a:tabLst>
                          <a:tab pos="3324860" algn="l"/>
                        </a:tabLst>
                      </a:pPr>
                      <a:r>
                        <a:rPr lang="en-GB" sz="2400" dirty="0">
                          <a:effectLst/>
                        </a:rPr>
                        <a:t>We suggest they are sent in a PPT presentation (or similar). If you have another way of responding to the theme ‘Picturing Faith’ then that is fine, please do send it in!</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083"/>
            <a:ext cx="9144000" cy="6893171"/>
          </a:xfrm>
          <a:prstGeom prst="rect">
            <a:avLst/>
          </a:prstGeom>
        </p:spPr>
      </p:pic>
      <p:sp>
        <p:nvSpPr>
          <p:cNvPr id="33794" name="Rectangle 2"/>
          <p:cNvSpPr>
            <a:spLocks noGrp="1" noChangeArrowheads="1"/>
          </p:cNvSpPr>
          <p:nvPr>
            <p:ph type="title"/>
          </p:nvPr>
        </p:nvSpPr>
        <p:spPr>
          <a:xfrm>
            <a:off x="3707904" y="116632"/>
            <a:ext cx="5194920" cy="706437"/>
          </a:xfrm>
        </p:spPr>
        <p:txBody>
          <a:bodyPr rtlCol="0">
            <a:normAutofit fontScale="90000"/>
          </a:bodyPr>
          <a:lstStyle/>
          <a:p>
            <a:pPr algn="l" eaLnBrk="1" fontAlgn="auto" hangingPunct="1">
              <a:spcAft>
                <a:spcPts val="0"/>
              </a:spcAft>
              <a:defRPr/>
            </a:pPr>
            <a:r>
              <a:rPr lang="en-GB" sz="4000" dirty="0">
                <a:solidFill>
                  <a:schemeClr val="accent3"/>
                </a:solidFill>
                <a:latin typeface="Arial Rounded MT Bold" panose="020F0704030504030204" pitchFamily="34" charset="0"/>
              </a:rPr>
              <a:t>And what about you?</a:t>
            </a:r>
            <a:endParaRPr lang="en-US" sz="4000" dirty="0">
              <a:solidFill>
                <a:schemeClr val="accent3"/>
              </a:solidFill>
              <a:latin typeface="Arial Rounded MT Bold" panose="020F0704030504030204" pitchFamily="34" charset="0"/>
            </a:endParaRPr>
          </a:p>
        </p:txBody>
      </p:sp>
      <p:sp>
        <p:nvSpPr>
          <p:cNvPr id="23555" name="Rectangle 3"/>
          <p:cNvSpPr>
            <a:spLocks noGrp="1" noChangeArrowheads="1"/>
          </p:cNvSpPr>
          <p:nvPr>
            <p:ph idx="1"/>
          </p:nvPr>
        </p:nvSpPr>
        <p:spPr>
          <a:xfrm>
            <a:off x="3286200" y="937618"/>
            <a:ext cx="5616624" cy="5685783"/>
          </a:xfrm>
        </p:spPr>
        <p:txBody>
          <a:bodyPr/>
          <a:lstStyle/>
          <a:p>
            <a:pPr marL="452437" eaLnBrk="1" hangingPunct="1"/>
            <a:r>
              <a:rPr lang="en-GB" altLang="en-US" sz="1700" dirty="0">
                <a:solidFill>
                  <a:schemeClr val="accent2"/>
                </a:solidFill>
                <a:latin typeface="Arial Rounded MT Bold" panose="020F0704030504030204" pitchFamily="34" charset="0"/>
              </a:rPr>
              <a:t>You have seen a lot of examples of the brilliant entries to the Spirited Arts &amp; Poetry competition.</a:t>
            </a:r>
          </a:p>
          <a:p>
            <a:pPr marL="109537" indent="0" eaLnBrk="1" hangingPunct="1">
              <a:buNone/>
            </a:pPr>
            <a:endParaRPr lang="en-GB" altLang="en-US" sz="1700" dirty="0">
              <a:solidFill>
                <a:schemeClr val="accent2"/>
              </a:solidFill>
              <a:latin typeface="Arial Rounded MT Bold" panose="020F0704030504030204" pitchFamily="34" charset="0"/>
            </a:endParaRPr>
          </a:p>
          <a:p>
            <a:pPr marL="452437" eaLnBrk="1" hangingPunct="1"/>
            <a:r>
              <a:rPr lang="en-GB" altLang="en-US" sz="1700" dirty="0">
                <a:solidFill>
                  <a:schemeClr val="accent2"/>
                </a:solidFill>
                <a:latin typeface="Arial Rounded MT Bold" panose="020F0704030504030204" pitchFamily="34" charset="0"/>
              </a:rPr>
              <a:t>Now think over your own ideas, beliefs and skills.</a:t>
            </a:r>
          </a:p>
          <a:p>
            <a:pPr marL="109537" indent="0" eaLnBrk="1" hangingPunct="1">
              <a:buNone/>
            </a:pPr>
            <a:endParaRPr lang="en-GB" altLang="en-US" sz="1700" dirty="0">
              <a:solidFill>
                <a:schemeClr val="accent2"/>
              </a:solidFill>
              <a:latin typeface="Arial Rounded MT Bold" panose="020F0704030504030204" pitchFamily="34" charset="0"/>
            </a:endParaRPr>
          </a:p>
          <a:p>
            <a:pPr marL="452437" eaLnBrk="1" hangingPunct="1"/>
            <a:r>
              <a:rPr lang="en-GB" altLang="en-US" sz="1700" dirty="0">
                <a:solidFill>
                  <a:schemeClr val="accent2"/>
                </a:solidFill>
                <a:latin typeface="Arial Rounded MT Bold" panose="020F0704030504030204" pitchFamily="34" charset="0"/>
              </a:rPr>
              <a:t>Plan to make a super entry of your own, to send in before the end of the Summer Term. The closing date is 31 July 2020.</a:t>
            </a:r>
          </a:p>
          <a:p>
            <a:pPr marL="109537" indent="0" eaLnBrk="1" hangingPunct="1">
              <a:buNone/>
            </a:pPr>
            <a:endParaRPr lang="en-GB" altLang="en-US" sz="1700" dirty="0">
              <a:solidFill>
                <a:schemeClr val="accent2"/>
              </a:solidFill>
              <a:latin typeface="Arial Rounded MT Bold" panose="020F0704030504030204" pitchFamily="34" charset="0"/>
            </a:endParaRPr>
          </a:p>
          <a:p>
            <a:pPr marL="452437" eaLnBrk="1" hangingPunct="1"/>
            <a:r>
              <a:rPr lang="en-GB" altLang="en-US" sz="1700" dirty="0">
                <a:solidFill>
                  <a:schemeClr val="accent2"/>
                </a:solidFill>
                <a:latin typeface="Arial Rounded MT Bold" panose="020F0704030504030204" pitchFamily="34" charset="0"/>
              </a:rPr>
              <a:t>Write about how good it is! You can use the prompts we suggest. Up to 250 words maximum.</a:t>
            </a:r>
          </a:p>
          <a:p>
            <a:pPr marL="109537" indent="0" eaLnBrk="1" hangingPunct="1">
              <a:buNone/>
            </a:pPr>
            <a:endParaRPr lang="en-GB" altLang="en-US" sz="1700" dirty="0">
              <a:solidFill>
                <a:schemeClr val="accent2"/>
              </a:solidFill>
              <a:latin typeface="Arial Rounded MT Bold" panose="020F0704030504030204" pitchFamily="34" charset="0"/>
            </a:endParaRPr>
          </a:p>
          <a:p>
            <a:pPr marL="452437" eaLnBrk="1" hangingPunct="1"/>
            <a:r>
              <a:rPr lang="en-GB" altLang="en-US" sz="1700" dirty="0">
                <a:solidFill>
                  <a:schemeClr val="accent2"/>
                </a:solidFill>
                <a:latin typeface="Arial Rounded MT Bold" panose="020F0704030504030204" pitchFamily="34" charset="0"/>
              </a:rPr>
              <a:t>Don’t forget you can see hundreds of interesting entries and other winners on the online gallery. Click </a:t>
            </a:r>
            <a:r>
              <a:rPr lang="en-GB" altLang="en-US" sz="1700" dirty="0">
                <a:solidFill>
                  <a:schemeClr val="accent2"/>
                </a:solidFill>
                <a:latin typeface="Arial Rounded MT Bold" panose="020F0704030504030204" pitchFamily="34" charset="0"/>
                <a:hlinkClick r:id="rId3"/>
              </a:rPr>
              <a:t>here</a:t>
            </a:r>
            <a:r>
              <a:rPr lang="en-GB" altLang="en-US" sz="1700" dirty="0">
                <a:solidFill>
                  <a:schemeClr val="accent2"/>
                </a:solidFill>
                <a:latin typeface="Arial Rounded MT Bold" panose="020F0704030504030204" pitchFamily="34" charset="0"/>
              </a:rPr>
              <a:t>.</a:t>
            </a:r>
          </a:p>
          <a:p>
            <a:pPr marL="109537" indent="0" eaLnBrk="1" hangingPunct="1">
              <a:buNone/>
            </a:pPr>
            <a:endParaRPr lang="en-US" altLang="en-US" sz="1000" dirty="0">
              <a:solidFill>
                <a:schemeClr val="accent2"/>
              </a:solidFill>
              <a:latin typeface="Arial Rounded MT Bold" panose="020F0704030504030204" pitchFamily="34" charset="0"/>
            </a:endParaRPr>
          </a:p>
          <a:p>
            <a:pPr marL="109537" indent="0" algn="ctr" eaLnBrk="1" hangingPunct="1">
              <a:buNone/>
            </a:pPr>
            <a:r>
              <a:rPr lang="en-GB" altLang="en-US" sz="2800" dirty="0">
                <a:solidFill>
                  <a:schemeClr val="accent3"/>
                </a:solidFill>
                <a:latin typeface="Arial Rounded MT Bold" panose="020F0704030504030204" pitchFamily="34" charset="0"/>
              </a:rPr>
              <a:t>Good luck!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Effect transition="in" filter="fade">
                                      <p:cBhvr>
                                        <p:cTn id="12" dur="500"/>
                                        <p:tgtEl>
                                          <p:spTgt spid="235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55">
                                            <p:txEl>
                                              <p:pRg st="4" end="4"/>
                                            </p:txEl>
                                          </p:spTgt>
                                        </p:tgtEl>
                                        <p:attrNameLst>
                                          <p:attrName>style.visibility</p:attrName>
                                        </p:attrNameLst>
                                      </p:cBhvr>
                                      <p:to>
                                        <p:strVal val="visible"/>
                                      </p:to>
                                    </p:set>
                                    <p:animEffect transition="in" filter="fade">
                                      <p:cBhvr>
                                        <p:cTn id="17" dur="500"/>
                                        <p:tgtEl>
                                          <p:spTgt spid="235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5">
                                            <p:txEl>
                                              <p:pRg st="6" end="6"/>
                                            </p:txEl>
                                          </p:spTgt>
                                        </p:tgtEl>
                                        <p:attrNameLst>
                                          <p:attrName>style.visibility</p:attrName>
                                        </p:attrNameLst>
                                      </p:cBhvr>
                                      <p:to>
                                        <p:strVal val="visible"/>
                                      </p:to>
                                    </p:set>
                                    <p:animEffect transition="in" filter="fade">
                                      <p:cBhvr>
                                        <p:cTn id="22" dur="500"/>
                                        <p:tgtEl>
                                          <p:spTgt spid="2355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555">
                                            <p:txEl>
                                              <p:pRg st="8" end="8"/>
                                            </p:txEl>
                                          </p:spTgt>
                                        </p:tgtEl>
                                        <p:attrNameLst>
                                          <p:attrName>style.visibility</p:attrName>
                                        </p:attrNameLst>
                                      </p:cBhvr>
                                      <p:to>
                                        <p:strVal val="visible"/>
                                      </p:to>
                                    </p:set>
                                    <p:animEffect transition="in" filter="fade">
                                      <p:cBhvr>
                                        <p:cTn id="27" dur="500"/>
                                        <p:tgtEl>
                                          <p:spTgt spid="2355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555">
                                            <p:txEl>
                                              <p:pRg st="10" end="10"/>
                                            </p:txEl>
                                          </p:spTgt>
                                        </p:tgtEl>
                                        <p:attrNameLst>
                                          <p:attrName>style.visibility</p:attrName>
                                        </p:attrNameLst>
                                      </p:cBhvr>
                                      <p:to>
                                        <p:strVal val="visible"/>
                                      </p:to>
                                    </p:set>
                                    <p:animEffect transition="in" filter="fade">
                                      <p:cBhvr>
                                        <p:cTn id="32" dur="500"/>
                                        <p:tgtEl>
                                          <p:spTgt spid="2355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8777335"/>
              </p:ext>
            </p:extLst>
          </p:nvPr>
        </p:nvGraphicFramePr>
        <p:xfrm>
          <a:off x="0" y="0"/>
          <a:ext cx="9144000" cy="6858000"/>
        </p:xfrm>
        <a:graphic>
          <a:graphicData uri="http://schemas.openxmlformats.org/drawingml/2006/table">
            <a:tbl>
              <a:tblPr firstRow="1" firstCol="1" bandRow="1">
                <a:tableStyleId>{F5AB1C69-6EDB-4FF4-983F-18BD219EF322}</a:tableStyleId>
              </a:tblPr>
              <a:tblGrid>
                <a:gridCol w="2699792">
                  <a:extLst>
                    <a:ext uri="{9D8B030D-6E8A-4147-A177-3AD203B41FA5}">
                      <a16:colId xmlns:a16="http://schemas.microsoft.com/office/drawing/2014/main" val="20000"/>
                    </a:ext>
                  </a:extLst>
                </a:gridCol>
                <a:gridCol w="6444208">
                  <a:extLst>
                    <a:ext uri="{9D8B030D-6E8A-4147-A177-3AD203B41FA5}">
                      <a16:colId xmlns:a16="http://schemas.microsoft.com/office/drawing/2014/main" val="20001"/>
                    </a:ext>
                  </a:extLst>
                </a:gridCol>
              </a:tblGrid>
              <a:tr h="6858000">
                <a:tc>
                  <a:txBody>
                    <a:bodyPr/>
                    <a:lstStyle/>
                    <a:p>
                      <a:pPr algn="ctr">
                        <a:lnSpc>
                          <a:spcPct val="107000"/>
                        </a:lnSpc>
                        <a:spcAft>
                          <a:spcPts val="0"/>
                        </a:spcAft>
                      </a:pPr>
                      <a:r>
                        <a:rPr lang="en-GB" sz="4800" dirty="0"/>
                        <a:t>God’s good earth?</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solidFill>
                      <a:srgbClr val="00B050"/>
                    </a:solidFill>
                  </a:tcPr>
                </a:tc>
                <a:tc>
                  <a:txBody>
                    <a:bodyPr/>
                    <a:lstStyle/>
                    <a:p>
                      <a:pPr>
                        <a:lnSpc>
                          <a:spcPct val="107000"/>
                        </a:lnSpc>
                        <a:spcAft>
                          <a:spcPts val="0"/>
                        </a:spcAft>
                      </a:pPr>
                      <a:r>
                        <a:rPr lang="en-GB" sz="2400" dirty="0"/>
                        <a:t>Are we spoiling God’s good earth? Should we be thankful for it? Can we save it in time from the threats of climate change? The beauty of the earth is celebrated in many religions, but the human spoiling of the earth is a danger and a coming crisis. </a:t>
                      </a:r>
                    </a:p>
                    <a:p>
                      <a:pPr>
                        <a:lnSpc>
                          <a:spcPct val="107000"/>
                        </a:lnSpc>
                        <a:spcAft>
                          <a:spcPts val="0"/>
                        </a:spcAft>
                      </a:pPr>
                      <a:endParaRPr lang="en-GB" sz="2400" dirty="0"/>
                    </a:p>
                    <a:p>
                      <a:pPr>
                        <a:lnSpc>
                          <a:spcPct val="107000"/>
                        </a:lnSpc>
                        <a:spcAft>
                          <a:spcPts val="0"/>
                        </a:spcAft>
                      </a:pPr>
                      <a:r>
                        <a:rPr lang="en-GB" sz="2400" dirty="0"/>
                        <a:t>In this theme, learners are invited to explore ideas and beliefs about the natural world, human responsibility for the earth and ways of praying about climate justice. Great work will show some originality: the globe in God’s hands won’t win! </a:t>
                      </a:r>
                      <a:endParaRPr lang="en-GB" sz="2800" dirty="0">
                        <a:effectLst/>
                        <a:latin typeface="Verdana" panose="020B0604030504040204" pitchFamily="34" charset="0"/>
                        <a:ea typeface="Lucida Sans Unicode" panose="020B0602030504020204" pitchFamily="34" charset="0"/>
                        <a:cs typeface="Times New Roman" panose="02020603050405020304" pitchFamily="18" charset="0"/>
                      </a:endParaRPr>
                    </a:p>
                  </a:txBody>
                  <a:tcPr marL="68580" marR="68580" marT="0" marB="0" anchor="ctr">
                    <a:solidFill>
                      <a:srgbClr val="00B050"/>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3460"/>
            <a:ext cx="9144000" cy="6909925"/>
          </a:xfrm>
          <a:prstGeom prst="rect">
            <a:avLst/>
          </a:prstGeom>
        </p:spPr>
      </p:pic>
      <p:pic>
        <p:nvPicPr>
          <p:cNvPr id="2" name="Picture 1">
            <a:extLst>
              <a:ext uri="{FF2B5EF4-FFF2-40B4-BE49-F238E27FC236}">
                <a16:creationId xmlns:a16="http://schemas.microsoft.com/office/drawing/2014/main" id="{E4E00E7C-66FB-424F-8B6C-F012FAACDD66}"/>
              </a:ext>
            </a:extLst>
          </p:cNvPr>
          <p:cNvPicPr>
            <a:picLocks noChangeAspect="1"/>
          </p:cNvPicPr>
          <p:nvPr/>
        </p:nvPicPr>
        <p:blipFill>
          <a:blip r:embed="rId3"/>
          <a:stretch>
            <a:fillRect/>
          </a:stretch>
        </p:blipFill>
        <p:spPr>
          <a:xfrm>
            <a:off x="0" y="-387424"/>
            <a:ext cx="9245917" cy="5760640"/>
          </a:xfrm>
          <a:prstGeom prst="rect">
            <a:avLst/>
          </a:prstGeom>
        </p:spPr>
      </p:pic>
      <p:grpSp>
        <p:nvGrpSpPr>
          <p:cNvPr id="3" name="Group 2">
            <a:extLst>
              <a:ext uri="{FF2B5EF4-FFF2-40B4-BE49-F238E27FC236}">
                <a16:creationId xmlns:a16="http://schemas.microsoft.com/office/drawing/2014/main" id="{27087031-0089-484F-8777-2B933FDD4BF2}"/>
              </a:ext>
            </a:extLst>
          </p:cNvPr>
          <p:cNvGrpSpPr/>
          <p:nvPr/>
        </p:nvGrpSpPr>
        <p:grpSpPr>
          <a:xfrm rot="21420684">
            <a:off x="55797" y="4540867"/>
            <a:ext cx="9181564" cy="2679967"/>
            <a:chOff x="-1150890" y="364311"/>
            <a:chExt cx="9076074" cy="2679967"/>
          </a:xfrm>
        </p:grpSpPr>
        <p:pic>
          <p:nvPicPr>
            <p:cNvPr id="8" name="Picture 7"/>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181697">
              <a:off x="-1150890" y="364311"/>
              <a:ext cx="9076074" cy="2679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rot="170542">
              <a:off x="-1106450" y="364365"/>
              <a:ext cx="8694057" cy="2308324"/>
            </a:xfrm>
            <a:prstGeom prst="rect">
              <a:avLst/>
            </a:prstGeom>
            <a:noFill/>
          </p:spPr>
          <p:txBody>
            <a:bodyPr wrap="square" anchor="ctr">
              <a:spAutoFit/>
            </a:bodyPr>
            <a:lstStyle/>
            <a:p>
              <a:pPr eaLnBrk="1" hangingPunct="1">
                <a:defRPr/>
              </a:pPr>
              <a:r>
                <a:rPr lang="en-GB" sz="1600" dirty="0">
                  <a:solidFill>
                    <a:schemeClr val="accent4"/>
                  </a:solidFill>
                  <a:latin typeface="Arial Rounded MT Bold" panose="020F0704030504030204" pitchFamily="34" charset="0"/>
                </a:rPr>
                <a:t>Charles, age 8 from </a:t>
              </a:r>
              <a:r>
                <a:rPr lang="en-GB" sz="1600" dirty="0">
                  <a:solidFill>
                    <a:srgbClr val="C00000"/>
                  </a:solidFill>
                  <a:latin typeface="Arial Rounded MT Bold" panose="020F0704030504030204" pitchFamily="34" charset="0"/>
                </a:rPr>
                <a:t>St James Junior School C of E</a:t>
              </a:r>
              <a:r>
                <a:rPr lang="en-GB" sz="1600" dirty="0">
                  <a:solidFill>
                    <a:schemeClr val="accent4"/>
                  </a:solidFill>
                  <a:latin typeface="Arial Rounded MT Bold" panose="020F0704030504030204" pitchFamily="34" charset="0"/>
                </a:rPr>
                <a:t>, made his artwork with the help of his classmates.</a:t>
              </a:r>
            </a:p>
            <a:p>
              <a:pPr eaLnBrk="1" hangingPunct="1">
                <a:defRPr/>
              </a:pPr>
              <a:r>
                <a:rPr lang="en-GB" sz="1600" b="1" dirty="0"/>
                <a:t>I do not believe in any religion or any God…After oceans arose and the first life forms appeared like fish and the Turtle I (with the help of my class) have created. The humans evolved from the life forms in the ocean and started inventing materials such as plastic. These plastics are destroying sea life and we have showed that in our artwork, that the turtle is covered and made from plastic. All the creatures are slowly dying, and they have the same value as humans. I believe if there was a God, would he really let this happen.</a:t>
              </a:r>
              <a:endParaRPr lang="en-GB" sz="1600" b="1" dirty="0">
                <a:solidFill>
                  <a:schemeClr val="accent4"/>
                </a:solidFill>
                <a:latin typeface="Arial Rounded MT Bold" panose="020F0704030504030204" pitchFamily="34" charset="0"/>
              </a:endParaRPr>
            </a:p>
          </p:txBody>
        </p:sp>
      </p:grpSp>
    </p:spTree>
    <p:extLst>
      <p:ext uri="{BB962C8B-B14F-4D97-AF65-F5344CB8AC3E}">
        <p14:creationId xmlns:p14="http://schemas.microsoft.com/office/powerpoint/2010/main" val="295117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43E658-61BA-4AB0-B2FD-A987CD5381F4}"/>
              </a:ext>
            </a:extLst>
          </p:cNvPr>
          <p:cNvPicPr>
            <a:picLocks noChangeAspect="1"/>
          </p:cNvPicPr>
          <p:nvPr/>
        </p:nvPicPr>
        <p:blipFill>
          <a:blip r:embed="rId2"/>
          <a:stretch>
            <a:fillRect/>
          </a:stretch>
        </p:blipFill>
        <p:spPr>
          <a:xfrm rot="5400000">
            <a:off x="1302545" y="-1148486"/>
            <a:ext cx="6484771" cy="9154971"/>
          </a:xfrm>
          <a:prstGeom prst="rect">
            <a:avLst/>
          </a:prstGeom>
        </p:spPr>
      </p:pic>
      <p:grpSp>
        <p:nvGrpSpPr>
          <p:cNvPr id="6" name="Group 5">
            <a:extLst>
              <a:ext uri="{FF2B5EF4-FFF2-40B4-BE49-F238E27FC236}">
                <a16:creationId xmlns:a16="http://schemas.microsoft.com/office/drawing/2014/main" id="{6104189B-66E3-4F8C-8950-DBED4550C8BD}"/>
              </a:ext>
            </a:extLst>
          </p:cNvPr>
          <p:cNvGrpSpPr/>
          <p:nvPr/>
        </p:nvGrpSpPr>
        <p:grpSpPr>
          <a:xfrm>
            <a:off x="6084168" y="186614"/>
            <a:ext cx="2664296" cy="5115478"/>
            <a:chOff x="332003" y="1036929"/>
            <a:chExt cx="2647364" cy="5061992"/>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rot="21438719">
              <a:off x="332003" y="1036929"/>
              <a:ext cx="2647364" cy="506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rot="21421417">
              <a:off x="482665" y="1101866"/>
              <a:ext cx="2346038" cy="4932119"/>
            </a:xfrm>
            <a:prstGeom prst="rect">
              <a:avLst/>
            </a:prstGeom>
            <a:noFill/>
          </p:spPr>
          <p:txBody>
            <a:bodyPr wrap="square" anchor="ctr">
              <a:spAutoFit/>
            </a:bodyPr>
            <a:lstStyle/>
            <a:p>
              <a:pPr eaLnBrk="1" hangingPunct="1">
                <a:defRPr/>
              </a:pPr>
              <a:r>
                <a:rPr lang="en-GB" sz="1600" dirty="0">
                  <a:solidFill>
                    <a:srgbClr val="00B050"/>
                  </a:solidFill>
                  <a:latin typeface="Arial Rounded MT Bold" panose="020F0704030504030204" pitchFamily="34" charset="0"/>
                </a:rPr>
                <a:t>‘Planet Earth’</a:t>
              </a:r>
            </a:p>
            <a:p>
              <a:pPr eaLnBrk="1" hangingPunct="1">
                <a:defRPr/>
              </a:pPr>
              <a:r>
                <a:rPr lang="en-GB" sz="1050" dirty="0">
                  <a:solidFill>
                    <a:schemeClr val="accent4"/>
                  </a:solidFill>
                  <a:latin typeface="Arial Rounded MT Bold" panose="020F0704030504030204" pitchFamily="34" charset="0"/>
                </a:rPr>
                <a:t> </a:t>
              </a:r>
            </a:p>
            <a:p>
              <a:pPr eaLnBrk="1" hangingPunct="1">
                <a:defRPr/>
              </a:pPr>
              <a:r>
                <a:rPr lang="en-GB" sz="1600" dirty="0">
                  <a:solidFill>
                    <a:schemeClr val="accent6"/>
                  </a:solidFill>
                  <a:latin typeface="Arial Rounded MT Bold" panose="020F0704030504030204" pitchFamily="34" charset="0"/>
                </a:rPr>
                <a:t>Alex age 11 from </a:t>
              </a:r>
              <a:r>
                <a:rPr lang="en-GB" sz="1600" dirty="0">
                  <a:solidFill>
                    <a:srgbClr val="C00000"/>
                  </a:solidFill>
                  <a:latin typeface="Arial Rounded MT Bold" panose="020F0704030504030204" pitchFamily="34" charset="0"/>
                </a:rPr>
                <a:t>Widcombe </a:t>
              </a:r>
              <a:r>
                <a:rPr lang="en-GB" sz="1600" dirty="0" err="1">
                  <a:solidFill>
                    <a:srgbClr val="C00000"/>
                  </a:solidFill>
                  <a:latin typeface="Arial Rounded MT Bold" panose="020F0704030504030204" pitchFamily="34" charset="0"/>
                </a:rPr>
                <a:t>CofE</a:t>
              </a:r>
              <a:r>
                <a:rPr lang="en-GB" sz="1600" dirty="0">
                  <a:solidFill>
                    <a:srgbClr val="C00000"/>
                  </a:solidFill>
                  <a:latin typeface="Arial Rounded MT Bold" panose="020F0704030504030204" pitchFamily="34" charset="0"/>
                </a:rPr>
                <a:t> Junior school </a:t>
              </a:r>
              <a:r>
                <a:rPr lang="en-GB" sz="1600" dirty="0">
                  <a:solidFill>
                    <a:schemeClr val="accent6"/>
                  </a:solidFill>
                  <a:latin typeface="Arial Rounded MT Bold" panose="020F0704030504030204" pitchFamily="34" charset="0"/>
                </a:rPr>
                <a:t>said:</a:t>
              </a:r>
            </a:p>
            <a:p>
              <a:pPr eaLnBrk="1" hangingPunct="1">
                <a:defRPr/>
              </a:pPr>
              <a:r>
                <a:rPr lang="en-GB" sz="1600" dirty="0">
                  <a:solidFill>
                    <a:schemeClr val="accent6"/>
                  </a:solidFill>
                  <a:latin typeface="Arial Rounded MT Bold" panose="020F0704030504030204" pitchFamily="34" charset="0"/>
                </a:rPr>
                <a:t>A lot of people think of God as a special being that watches over us and aids us. I do not believe in God, but I think nature is a miracle. Our world is one of such diversity that we should love it with the same love we give God. In my opinion is as important as God. Earth is my special place.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166873">
            <a:off x="5109976" y="419141"/>
            <a:ext cx="3707854" cy="589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rot="180832">
            <a:off x="5231789" y="734882"/>
            <a:ext cx="3464229" cy="5262979"/>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Isabelle, Charlotte and Astrid (all age 12) entered a group piece of artwork titled ‘Mother Earth’.</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400" dirty="0">
                <a:latin typeface="Arial Rounded MT Bold" panose="020F0704030504030204" pitchFamily="34" charset="0"/>
              </a:rPr>
              <a:t>The religions that inspired our work were Hinduism and Paganism. Hinduism inspired us because of the Hindu belief that Brahman, the Hindu God, is in everything and is. But the original idea of Mother Earth came from the Pagan religion, based on the worshipping of nature and that God is like a mother because she has given us life and continues to sustain us.</a:t>
            </a:r>
          </a:p>
          <a:p>
            <a:pPr eaLnBrk="1" hangingPunct="1">
              <a:defRPr/>
            </a:pPr>
            <a:endParaRPr lang="en-GB" sz="1400" dirty="0">
              <a:latin typeface="Arial Rounded MT Bold" panose="020F0704030504030204" pitchFamily="34" charset="0"/>
            </a:endParaRPr>
          </a:p>
          <a:p>
            <a:pPr eaLnBrk="1" hangingPunct="1">
              <a:defRPr/>
            </a:pPr>
            <a:r>
              <a:rPr lang="en-GB" sz="1400" dirty="0">
                <a:latin typeface="Arial Rounded MT Bold" panose="020F0704030504030204" pitchFamily="34" charset="0"/>
              </a:rPr>
              <a:t>This work is spiritual because it may remind people that the earth is a gift to us, we belong it and should look after it. This, therefore, is very relevant at the moment because humans are at a stage in their existence in which they really need to start caring and putting the earth and others before their own desires.</a:t>
            </a:r>
          </a:p>
        </p:txBody>
      </p:sp>
      <p:pic>
        <p:nvPicPr>
          <p:cNvPr id="3" name="Picture 2">
            <a:extLst>
              <a:ext uri="{FF2B5EF4-FFF2-40B4-BE49-F238E27FC236}">
                <a16:creationId xmlns:a16="http://schemas.microsoft.com/office/drawing/2014/main" id="{126715E9-5009-4763-B7AB-96D2D8627689}"/>
              </a:ext>
            </a:extLst>
          </p:cNvPr>
          <p:cNvPicPr>
            <a:picLocks noChangeAspect="1"/>
          </p:cNvPicPr>
          <p:nvPr/>
        </p:nvPicPr>
        <p:blipFill>
          <a:blip r:embed="rId4"/>
          <a:stretch>
            <a:fillRect/>
          </a:stretch>
        </p:blipFill>
        <p:spPr>
          <a:xfrm>
            <a:off x="0" y="0"/>
            <a:ext cx="4750594" cy="6858000"/>
          </a:xfrm>
          <a:prstGeom prst="rect">
            <a:avLst/>
          </a:prstGeom>
        </p:spPr>
      </p:pic>
    </p:spTree>
    <p:extLst>
      <p:ext uri="{BB962C8B-B14F-4D97-AF65-F5344CB8AC3E}">
        <p14:creationId xmlns:p14="http://schemas.microsoft.com/office/powerpoint/2010/main" val="115258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27834-7117-411A-9405-96871508DD18}"/>
              </a:ext>
            </a:extLst>
          </p:cNvPr>
          <p:cNvPicPr>
            <a:picLocks noChangeAspect="1"/>
          </p:cNvPicPr>
          <p:nvPr/>
        </p:nvPicPr>
        <p:blipFill>
          <a:blip r:embed="rId2"/>
          <a:stretch>
            <a:fillRect/>
          </a:stretch>
        </p:blipFill>
        <p:spPr>
          <a:xfrm>
            <a:off x="0" y="-1"/>
            <a:ext cx="5822156" cy="6858000"/>
          </a:xfrm>
          <a:prstGeom prst="rect">
            <a:avLst/>
          </a:prstGeom>
        </p:spPr>
      </p:pic>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027612" y="0"/>
            <a:ext cx="4116387"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4" name="Title 1"/>
          <p:cNvSpPr>
            <a:spLocks noGrp="1"/>
          </p:cNvSpPr>
          <p:nvPr>
            <p:ph type="title"/>
          </p:nvPr>
        </p:nvSpPr>
        <p:spPr>
          <a:xfrm>
            <a:off x="5148064" y="116633"/>
            <a:ext cx="3888432" cy="6624736"/>
          </a:xfrm>
        </p:spPr>
        <p:txBody>
          <a:bodyPr/>
          <a:lstStyle/>
          <a:p>
            <a:pPr algn="l" eaLnBrk="1" hangingPunct="1"/>
            <a:r>
              <a:rPr lang="en-GB" altLang="en-US" sz="2000" dirty="0">
                <a:solidFill>
                  <a:schemeClr val="accent6"/>
                </a:solidFill>
                <a:latin typeface="Arial Rounded MT Bold" panose="020F0704030504030204" pitchFamily="34" charset="0"/>
              </a:rPr>
              <a:t>‘God’s Mystery’ by </a:t>
            </a:r>
            <a:r>
              <a:rPr lang="en-GB" altLang="en-US" sz="2000" dirty="0" err="1">
                <a:solidFill>
                  <a:schemeClr val="accent6"/>
                </a:solidFill>
                <a:latin typeface="Arial Rounded MT Bold" panose="020F0704030504030204" pitchFamily="34" charset="0"/>
              </a:rPr>
              <a:t>Amneek</a:t>
            </a:r>
            <a:r>
              <a:rPr lang="en-GB" altLang="en-US" sz="2000" dirty="0">
                <a:solidFill>
                  <a:schemeClr val="accent6"/>
                </a:solidFill>
                <a:latin typeface="Arial Rounded MT Bold" panose="020F0704030504030204" pitchFamily="34" charset="0"/>
              </a:rPr>
              <a:t>, age 14 from </a:t>
            </a:r>
            <a:r>
              <a:rPr lang="en-GB" altLang="en-US" sz="2000" dirty="0">
                <a:solidFill>
                  <a:srgbClr val="C00000"/>
                </a:solidFill>
                <a:latin typeface="Arial Rounded MT Bold" panose="020F0704030504030204" pitchFamily="34" charset="0"/>
              </a:rPr>
              <a:t>Stratford Girls Grammar School</a:t>
            </a:r>
            <a:r>
              <a:rPr lang="en-GB" altLang="en-US" sz="2000" dirty="0">
                <a:solidFill>
                  <a:schemeClr val="accent6"/>
                </a:solidFill>
                <a:latin typeface="Arial Rounded MT Bold" panose="020F0704030504030204" pitchFamily="34" charset="0"/>
              </a:rPr>
              <a:t>.</a:t>
            </a:r>
            <a:br>
              <a:rPr lang="en-GB" altLang="en-US" sz="2000" b="1" dirty="0">
                <a:latin typeface="Arial Rounded MT Bold" panose="020F0704030504030204" pitchFamily="34" charset="0"/>
              </a:rPr>
            </a:br>
            <a:br>
              <a:rPr lang="en-GB" altLang="en-US" sz="2000" dirty="0">
                <a:latin typeface="Arial Rounded MT Bold" panose="020F0704030504030204" pitchFamily="34" charset="0"/>
              </a:rPr>
            </a:br>
            <a:r>
              <a:rPr lang="en-GB" altLang="en-US" sz="1800" dirty="0">
                <a:latin typeface="Arial Rounded MT Bold" panose="020F0704030504030204" pitchFamily="34" charset="0"/>
              </a:rPr>
              <a:t>My painting is influenced by Job 12:7-10. The bottom half of the painting is in greyscale, to contrast with the bright colours above. This is to show that Job doesn’t see the full wonders of the universe – only God can see because he is omniscient, omnipotent and omnibenevolent. The man at the bottom is meant to be Job, and the river leads him to the Earth. I drew a plant, a dove and a turtle in reference to the old scripture: “But ask the animals, and they will teach you, or the birds in the sky, and they will tell you; or speak to the earth, and it will teach you, or let the fish in the sea inform you” (Job 12:7-8).</a:t>
            </a:r>
            <a:endParaRPr lang="en-GB" altLang="en-US" sz="2000" dirty="0">
              <a:latin typeface="Arial Rounded MT Bold" panose="020F0704030504030204" pitchFamily="34" charset="0"/>
            </a:endParaRPr>
          </a:p>
        </p:txBody>
      </p:sp>
    </p:spTree>
    <p:extLst>
      <p:ext uri="{BB962C8B-B14F-4D97-AF65-F5344CB8AC3E}">
        <p14:creationId xmlns:p14="http://schemas.microsoft.com/office/powerpoint/2010/main" val="1839303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771FC2-7EC8-4957-A1BA-2B972911A6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9505"/>
            <a:ext cx="9252520" cy="7057009"/>
          </a:xfrm>
          <a:prstGeom prst="rect">
            <a:avLst/>
          </a:prstGeom>
        </p:spPr>
      </p:pic>
      <p:sp>
        <p:nvSpPr>
          <p:cNvPr id="6" name="TextBox 5"/>
          <p:cNvSpPr txBox="1"/>
          <p:nvPr/>
        </p:nvSpPr>
        <p:spPr>
          <a:xfrm>
            <a:off x="2987824" y="1124744"/>
            <a:ext cx="3966857" cy="3785652"/>
          </a:xfrm>
          <a:prstGeom prst="rect">
            <a:avLst/>
          </a:prstGeom>
          <a:noFill/>
        </p:spPr>
        <p:txBody>
          <a:bodyPr wrap="square">
            <a:spAutoFit/>
          </a:bodyPr>
          <a:lstStyle/>
          <a:p>
            <a:pPr eaLnBrk="1" hangingPunct="1">
              <a:defRPr/>
            </a:pPr>
            <a:r>
              <a:rPr lang="en-GB" sz="2000" dirty="0">
                <a:latin typeface="Arial Rounded MT Bold" panose="020F0704030504030204" pitchFamily="34" charset="0"/>
              </a:rPr>
              <a:t>Why do the stars come out?</a:t>
            </a:r>
          </a:p>
          <a:p>
            <a:pPr eaLnBrk="1" hangingPunct="1">
              <a:defRPr/>
            </a:pPr>
            <a:r>
              <a:rPr lang="en-GB" sz="2000" dirty="0">
                <a:latin typeface="Arial Rounded MT Bold" panose="020F0704030504030204" pitchFamily="34" charset="0"/>
              </a:rPr>
              <a:t>Kennedy, age 6</a:t>
            </a:r>
          </a:p>
          <a:p>
            <a:pPr eaLnBrk="1" hangingPunct="1">
              <a:defRPr/>
            </a:pPr>
            <a:endParaRPr lang="en-GB" sz="2000" dirty="0">
              <a:solidFill>
                <a:schemeClr val="accent4"/>
              </a:solidFill>
              <a:latin typeface="Arial Rounded MT Bold" panose="020F0704030504030204" pitchFamily="34" charset="0"/>
            </a:endParaRPr>
          </a:p>
          <a:p>
            <a:pPr eaLnBrk="1" hangingPunct="1">
              <a:defRPr/>
            </a:pPr>
            <a:r>
              <a:rPr lang="en-GB" sz="2000" dirty="0">
                <a:solidFill>
                  <a:schemeClr val="accent6"/>
                </a:solidFill>
                <a:latin typeface="Arial Rounded MT Bold" panose="020F0704030504030204" pitchFamily="34" charset="0"/>
              </a:rPr>
              <a:t>Why do the stars come out?</a:t>
            </a:r>
          </a:p>
          <a:p>
            <a:pPr eaLnBrk="1" hangingPunct="1">
              <a:defRPr/>
            </a:pPr>
            <a:r>
              <a:rPr lang="en-GB" sz="2000" dirty="0">
                <a:solidFill>
                  <a:schemeClr val="accent6"/>
                </a:solidFill>
                <a:latin typeface="Arial Rounded MT Bold" panose="020F0704030504030204" pitchFamily="34" charset="0"/>
              </a:rPr>
              <a:t>Why do we have names?</a:t>
            </a:r>
          </a:p>
          <a:p>
            <a:pPr eaLnBrk="1" hangingPunct="1">
              <a:defRPr/>
            </a:pPr>
            <a:r>
              <a:rPr lang="en-GB" sz="2000" dirty="0">
                <a:solidFill>
                  <a:schemeClr val="accent6"/>
                </a:solidFill>
                <a:latin typeface="Arial Rounded MT Bold" panose="020F0704030504030204" pitchFamily="34" charset="0"/>
              </a:rPr>
              <a:t>How far does the sea go?</a:t>
            </a:r>
          </a:p>
          <a:p>
            <a:pPr eaLnBrk="1" hangingPunct="1">
              <a:defRPr/>
            </a:pPr>
            <a:r>
              <a:rPr lang="en-GB" sz="2000" dirty="0">
                <a:solidFill>
                  <a:schemeClr val="accent6"/>
                </a:solidFill>
                <a:latin typeface="Arial Rounded MT Bold" panose="020F0704030504030204" pitchFamily="34" charset="0"/>
              </a:rPr>
              <a:t>How does the moon shine?</a:t>
            </a:r>
          </a:p>
          <a:p>
            <a:pPr eaLnBrk="1" hangingPunct="1">
              <a:defRPr/>
            </a:pPr>
            <a:endParaRPr lang="en-GB" sz="2000" dirty="0">
              <a:solidFill>
                <a:schemeClr val="accent6"/>
              </a:solidFill>
              <a:latin typeface="Arial Rounded MT Bold" panose="020F0704030504030204" pitchFamily="34" charset="0"/>
            </a:endParaRPr>
          </a:p>
          <a:p>
            <a:pPr eaLnBrk="1" hangingPunct="1">
              <a:defRPr/>
            </a:pPr>
            <a:r>
              <a:rPr lang="en-GB" sz="2000" dirty="0">
                <a:solidFill>
                  <a:schemeClr val="accent6"/>
                </a:solidFill>
                <a:latin typeface="Arial Rounded MT Bold" panose="020F0704030504030204" pitchFamily="34" charset="0"/>
              </a:rPr>
              <a:t>Why does a wasp sting?</a:t>
            </a:r>
          </a:p>
          <a:p>
            <a:pPr eaLnBrk="1" hangingPunct="1">
              <a:defRPr/>
            </a:pPr>
            <a:r>
              <a:rPr lang="en-GB" sz="2000" dirty="0">
                <a:solidFill>
                  <a:schemeClr val="accent6"/>
                </a:solidFill>
                <a:latin typeface="Arial Rounded MT Bold" panose="020F0704030504030204" pitchFamily="34" charset="0"/>
              </a:rPr>
              <a:t>Why is the grass green?</a:t>
            </a:r>
          </a:p>
          <a:p>
            <a:pPr eaLnBrk="1" hangingPunct="1">
              <a:defRPr/>
            </a:pPr>
            <a:r>
              <a:rPr lang="en-GB" sz="2000" dirty="0">
                <a:solidFill>
                  <a:schemeClr val="accent6"/>
                </a:solidFill>
                <a:latin typeface="Arial Rounded MT Bold" panose="020F0704030504030204" pitchFamily="34" charset="0"/>
              </a:rPr>
              <a:t>Why can’t we fly?</a:t>
            </a:r>
          </a:p>
          <a:p>
            <a:pPr eaLnBrk="1" hangingPunct="1">
              <a:defRPr/>
            </a:pPr>
            <a:r>
              <a:rPr lang="en-GB" sz="2000" dirty="0">
                <a:solidFill>
                  <a:schemeClr val="accent6"/>
                </a:solidFill>
                <a:latin typeface="Arial Rounded MT Bold" panose="020F0704030504030204" pitchFamily="34" charset="0"/>
              </a:rPr>
              <a:t>Why are the clouds in the sky?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9387C52F56FC44871CB9A333670A4E" ma:contentTypeVersion="12" ma:contentTypeDescription="Create a new document." ma:contentTypeScope="" ma:versionID="554b647b587a1f7dcc0e4f5123696772">
  <xsd:schema xmlns:xsd="http://www.w3.org/2001/XMLSchema" xmlns:xs="http://www.w3.org/2001/XMLSchema" xmlns:p="http://schemas.microsoft.com/office/2006/metadata/properties" xmlns:ns2="503085e6-ed90-48e4-82ad-92f136aea4b3" xmlns:ns3="2605fbcc-88c6-43e1-acc4-ebe9aac60a4d" targetNamespace="http://schemas.microsoft.com/office/2006/metadata/properties" ma:root="true" ma:fieldsID="20cf1457e8d672c7ddb2619f0954a2a8" ns2:_="" ns3:_="">
    <xsd:import namespace="503085e6-ed90-48e4-82ad-92f136aea4b3"/>
    <xsd:import namespace="2605fbcc-88c6-43e1-acc4-ebe9aac60a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3085e6-ed90-48e4-82ad-92f136aea4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05fbcc-88c6-43e1-acc4-ebe9aac60a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0139E8-D3FD-46F0-B536-03C7261F0AD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88D2AA1-4A3E-46BE-ACEE-E5F68F66A26F}">
  <ds:schemaRefs>
    <ds:schemaRef ds:uri="http://schemas.microsoft.com/sharepoint/v3/contenttype/forms"/>
  </ds:schemaRefs>
</ds:datastoreItem>
</file>

<file path=customXml/itemProps3.xml><?xml version="1.0" encoding="utf-8"?>
<ds:datastoreItem xmlns:ds="http://schemas.openxmlformats.org/officeDocument/2006/customXml" ds:itemID="{733C2BD4-6A68-4DD6-A51E-D3E9335139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3085e6-ed90-48e4-82ad-92f136aea4b3"/>
    <ds:schemaRef ds:uri="2605fbcc-88c6-43e1-acc4-ebe9aac60a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2246</TotalTime>
  <Words>3614</Words>
  <Application>Microsoft Macintosh PowerPoint</Application>
  <PresentationFormat>On-screen Show (4:3)</PresentationFormat>
  <Paragraphs>221</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Arial Rounded MT Bold</vt:lpstr>
      <vt:lpstr>Calibri</vt:lpstr>
      <vt:lpstr>Trebuchet MS</vt:lpstr>
      <vt:lpstr>Verdana</vt:lpstr>
      <vt:lpstr>Office Theme</vt:lpstr>
      <vt:lpstr>Enter the 2020  Spirited Arts &amp; Poetry competition</vt:lpstr>
      <vt:lpstr>What is Spirited Arts &amp; Poetry?</vt:lpstr>
      <vt:lpstr>Five themes to choose from</vt:lpstr>
      <vt:lpstr>PowerPoint Presentation</vt:lpstr>
      <vt:lpstr>PowerPoint Presentation</vt:lpstr>
      <vt:lpstr>PowerPoint Presentation</vt:lpstr>
      <vt:lpstr>PowerPoint Presentation</vt:lpstr>
      <vt:lpstr>‘God’s Mystery’ by Amneek, age 14 from Stratford Girls Grammar School.  My painting is influenced by Job 12:7-10. The bottom half of the painting is in greyscale, to contrast with the bright colours above. This is to show that Job doesn’t see the full wonders of the universe – only God can see because he is omniscient, omnipotent and omnibenevolent. The man at the bottom is meant to be Job, and the river leads him to the Earth. I drew a plant, a dove and a turtle in reference to the old scripture: “But ask the animals, and they will teach you, or the birds in the sky, and they will tell you; or speak to the earth, and it will teach you, or let the fish in the sea inform you” (Job 12:7-8).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James, age 13, from Warwick School called his piece ‘Making or Marring?’  …it shows an omnipotent figure carving the world, while not explicitly stating that the figure is God. Is this figure a creator or a character manipulating the surrounding that already exists? The picture may represent the universe but equally it could represent its marring. At first glance, because my piece is figurative, it is very easy to think that it represents a creator at work, but I also wanted to introduce a sense of ambiguity...is this figure enhancing our world or destroying it? Is this figure shaping Africa lovingly or tearing the continent apart?</vt:lpstr>
      <vt:lpstr>PowerPoint Presentation</vt:lpstr>
      <vt:lpstr>PowerPoint Presentation</vt:lpstr>
      <vt:lpstr>PowerPoint Presentation</vt:lpstr>
      <vt:lpstr>PowerPoint Presentation</vt:lpstr>
      <vt:lpstr>And what about you?</vt:lpstr>
    </vt:vector>
  </TitlesOfParts>
  <Company>REToday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the 2020  ‘Art in Heaven’ Competition</dc:title>
  <dc:creator>Blaylock</dc:creator>
  <cp:lastModifiedBy>Vanessa Vollebregt</cp:lastModifiedBy>
  <cp:revision>127</cp:revision>
  <dcterms:created xsi:type="dcterms:W3CDTF">2006-12-15T13:21:10Z</dcterms:created>
  <dcterms:modified xsi:type="dcterms:W3CDTF">2020-06-01T11:07:10Z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0x010100969387C52F56FC44871CB9A333670A4E</vt:lpwstr>
  </property>
</Properties>
</file>