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24"/>
  </p:notesMasterIdLst>
  <p:handoutMasterIdLst>
    <p:handoutMasterId r:id="rId25"/>
  </p:handoutMasterIdLst>
  <p:sldIdLst>
    <p:sldId id="322" r:id="rId2"/>
    <p:sldId id="308" r:id="rId3"/>
    <p:sldId id="321" r:id="rId4"/>
    <p:sldId id="309" r:id="rId5"/>
    <p:sldId id="318" r:id="rId6"/>
    <p:sldId id="293" r:id="rId7"/>
    <p:sldId id="305" r:id="rId8"/>
    <p:sldId id="297" r:id="rId9"/>
    <p:sldId id="312" r:id="rId10"/>
    <p:sldId id="313" r:id="rId11"/>
    <p:sldId id="315" r:id="rId12"/>
    <p:sldId id="317" r:id="rId13"/>
    <p:sldId id="330" r:id="rId14"/>
    <p:sldId id="329" r:id="rId15"/>
    <p:sldId id="310" r:id="rId16"/>
    <p:sldId id="323" r:id="rId17"/>
    <p:sldId id="324" r:id="rId18"/>
    <p:sldId id="325" r:id="rId19"/>
    <p:sldId id="326" r:id="rId20"/>
    <p:sldId id="327" r:id="rId21"/>
    <p:sldId id="328" r:id="rId22"/>
    <p:sldId id="306" r:id="rId23"/>
  </p:sldIdLst>
  <p:sldSz cx="9144000" cy="6858000" type="screen4x3"/>
  <p:notesSz cx="6799263" cy="99298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1D1D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936B1DD4-9C64-4AF8-AD47-7AC8594C3B6B}" type="datetimeFigureOut">
              <a:rPr lang="en-GB" smtClean="0"/>
              <a:t>23/03/2020</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CF2FC5C-E4F2-4928-AC26-7D745525E1FC}" type="slidenum">
              <a:rPr lang="en-GB" smtClean="0"/>
              <a:t>‹#›</a:t>
            </a:fld>
            <a:endParaRPr lang="en-GB"/>
          </a:p>
        </p:txBody>
      </p:sp>
    </p:spTree>
    <p:extLst>
      <p:ext uri="{BB962C8B-B14F-4D97-AF65-F5344CB8AC3E}">
        <p14:creationId xmlns:p14="http://schemas.microsoft.com/office/powerpoint/2010/main" val="3160605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6348E93-E022-42F9-8A08-08C15016B15F}" type="datetimeFigureOut">
              <a:rPr lang="en-US" altLang="en-US"/>
              <a:pPr>
                <a:defRPr/>
              </a:pPr>
              <a:t>3/23/20</a:t>
            </a:fld>
            <a:endParaRPr lang="en-US" altLang="en-US"/>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AC4CE71-65F1-4BBD-A903-FD175D9EFD41}" type="slidenum">
              <a:rPr lang="en-US" altLang="en-US"/>
              <a:pPr>
                <a:defRPr/>
              </a:pPr>
              <a:t>‹#›</a:t>
            </a:fld>
            <a:endParaRPr lang="en-US" altLang="en-US"/>
          </a:p>
        </p:txBody>
      </p:sp>
    </p:spTree>
    <p:extLst>
      <p:ext uri="{BB962C8B-B14F-4D97-AF65-F5344CB8AC3E}">
        <p14:creationId xmlns:p14="http://schemas.microsoft.com/office/powerpoint/2010/main" val="30331826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de 1:</a:t>
            </a:r>
            <a:r>
              <a:rPr lang="en-GB" sz="1200" kern="1200" dirty="0">
                <a:solidFill>
                  <a:schemeClr val="tx1"/>
                </a:solidFill>
                <a:effectLst/>
                <a:latin typeface="+mn-lt"/>
                <a:ea typeface="MS PGothic" panose="020B0600070205080204" pitchFamily="34" charset="-128"/>
                <a:cs typeface="MS PGothic" charset="0"/>
              </a:rPr>
              <a:t> Use your usual gathering greeting to welcome your school community</a:t>
            </a:r>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a:t>
            </a:fld>
            <a:endParaRPr lang="en-US" altLang="en-US"/>
          </a:p>
        </p:txBody>
      </p:sp>
    </p:spTree>
    <p:extLst>
      <p:ext uri="{BB962C8B-B14F-4D97-AF65-F5344CB8AC3E}">
        <p14:creationId xmlns:p14="http://schemas.microsoft.com/office/powerpoint/2010/main" val="136883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10:</a:t>
            </a:r>
            <a:r>
              <a:rPr lang="en-GB" sz="1200" kern="1200" dirty="0">
                <a:solidFill>
                  <a:schemeClr val="tx1"/>
                </a:solidFill>
                <a:effectLst/>
                <a:latin typeface="+mn-lt"/>
                <a:ea typeface="MS PGothic" panose="020B0600070205080204" pitchFamily="34" charset="-128"/>
                <a:cs typeface="MS PGothic" charset="0"/>
              </a:rPr>
              <a:t> </a:t>
            </a:r>
            <a:r>
              <a:rPr lang="en-GB" sz="1200" b="1" kern="1200" dirty="0">
                <a:solidFill>
                  <a:schemeClr val="tx1"/>
                </a:solidFill>
                <a:effectLst/>
                <a:latin typeface="+mn-lt"/>
                <a:ea typeface="MS PGothic" panose="020B0600070205080204" pitchFamily="34" charset="-128"/>
                <a:cs typeface="MS PGothic" charset="0"/>
              </a:rPr>
              <a:t>Look at the flowers </a:t>
            </a:r>
            <a:r>
              <a:rPr lang="en-GB" sz="1200" kern="1200" dirty="0">
                <a:solidFill>
                  <a:schemeClr val="tx1"/>
                </a:solidFill>
                <a:effectLst/>
                <a:latin typeface="+mn-lt"/>
                <a:ea typeface="MS PGothic" panose="020B0600070205080204" pitchFamily="34" charset="-128"/>
                <a:cs typeface="MS PGothic" charset="0"/>
              </a:rPr>
              <a:t>in the field. See how they grow. They don’t work or make clothes for themselves.</a:t>
            </a:r>
            <a:r>
              <a:rPr lang="en-GB" sz="1200" b="1" kern="1200" baseline="30000" dirty="0">
                <a:solidFill>
                  <a:schemeClr val="tx1"/>
                </a:solidFill>
                <a:effectLst/>
                <a:latin typeface="+mn-lt"/>
                <a:ea typeface="MS PGothic" panose="020B0600070205080204" pitchFamily="34" charset="-128"/>
                <a:cs typeface="MS PGothic" charset="0"/>
              </a:rPr>
              <a:t> </a:t>
            </a:r>
            <a:r>
              <a:rPr lang="en-GB" sz="1200" kern="1200" dirty="0">
                <a:solidFill>
                  <a:schemeClr val="tx1"/>
                </a:solidFill>
                <a:effectLst/>
                <a:latin typeface="+mn-lt"/>
                <a:ea typeface="MS PGothic" panose="020B0600070205080204" pitchFamily="34" charset="-128"/>
                <a:cs typeface="MS PGothic" charset="0"/>
              </a:rPr>
              <a:t>But I tell you that even great King Solomon with his riches was not dressed as beautifully as one of these flowers. God clothes the grass in the field like that. </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10</a:t>
            </a:fld>
            <a:endParaRPr lang="en-US" altLang="en-US"/>
          </a:p>
        </p:txBody>
      </p:sp>
    </p:spTree>
    <p:extLst>
      <p:ext uri="{BB962C8B-B14F-4D97-AF65-F5344CB8AC3E}">
        <p14:creationId xmlns:p14="http://schemas.microsoft.com/office/powerpoint/2010/main" val="14283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S PGothic" panose="020B0600070205080204" pitchFamily="34" charset="-128"/>
                <a:cs typeface="MS PGothic" charset="0"/>
              </a:rPr>
              <a:t>Slide 11:</a:t>
            </a:r>
            <a:r>
              <a:rPr lang="en-GB" sz="1200" kern="1200" dirty="0">
                <a:solidFill>
                  <a:schemeClr val="tx1"/>
                </a:solidFill>
                <a:effectLst/>
                <a:latin typeface="+mn-lt"/>
                <a:ea typeface="MS PGothic" panose="020B0600070205080204" pitchFamily="34" charset="-128"/>
                <a:cs typeface="MS PGothic" charset="0"/>
              </a:rPr>
              <a:t> …..So you can be even more sure that </a:t>
            </a:r>
            <a:r>
              <a:rPr lang="en-GB" sz="1200" b="1" kern="1200" dirty="0">
                <a:solidFill>
                  <a:schemeClr val="tx1"/>
                </a:solidFill>
                <a:effectLst/>
                <a:latin typeface="+mn-lt"/>
                <a:ea typeface="MS PGothic" panose="020B0600070205080204" pitchFamily="34" charset="-128"/>
                <a:cs typeface="MS PGothic" charset="0"/>
              </a:rPr>
              <a:t>God cares</a:t>
            </a:r>
            <a:r>
              <a:rPr lang="en-GB" sz="1200" kern="1200" dirty="0">
                <a:solidFill>
                  <a:schemeClr val="tx1"/>
                </a:solidFill>
                <a:effectLst/>
                <a:latin typeface="+mn-lt"/>
                <a:ea typeface="MS PGothic" panose="020B0600070205080204" pitchFamily="34" charset="-128"/>
                <a:cs typeface="MS PGothic" charset="0"/>
              </a:rPr>
              <a:t> for you.”</a:t>
            </a:r>
          </a:p>
          <a:p>
            <a:pPr lvl="0"/>
            <a:r>
              <a:rPr lang="en-GB" sz="1200" kern="1200" dirty="0">
                <a:solidFill>
                  <a:schemeClr val="tx1"/>
                </a:solidFill>
                <a:effectLst/>
                <a:latin typeface="+mn-lt"/>
                <a:ea typeface="MS PGothic" panose="020B0600070205080204" pitchFamily="34" charset="-128"/>
                <a:cs typeface="MS PGothic" charset="0"/>
              </a:rPr>
              <a:t>It might be hard to understand lots of things at the moment, but for Christians all over the world and for us as a church school community, the words of Jesus can bring comfort and hope in these difficult times. And we know that there </a:t>
            </a:r>
            <a:r>
              <a:rPr lang="en-GB" sz="1200" b="1" kern="1200" dirty="0">
                <a:solidFill>
                  <a:schemeClr val="tx1"/>
                </a:solidFill>
                <a:effectLst/>
                <a:latin typeface="+mn-lt"/>
                <a:ea typeface="MS PGothic" panose="020B0600070205080204" pitchFamily="34" charset="-128"/>
                <a:cs typeface="MS PGothic" charset="0"/>
              </a:rPr>
              <a:t>are </a:t>
            </a:r>
            <a:r>
              <a:rPr lang="en-GB" sz="1200" kern="1200" dirty="0">
                <a:solidFill>
                  <a:schemeClr val="tx1"/>
                </a:solidFill>
                <a:effectLst/>
                <a:latin typeface="+mn-lt"/>
                <a:ea typeface="MS PGothic" panose="020B0600070205080204" pitchFamily="34" charset="-128"/>
                <a:cs typeface="MS PGothic" charset="0"/>
              </a:rPr>
              <a:t>things that we can do….</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11</a:t>
            </a:fld>
            <a:endParaRPr lang="en-US" altLang="en-US"/>
          </a:p>
        </p:txBody>
      </p:sp>
    </p:spTree>
    <p:extLst>
      <p:ext uri="{BB962C8B-B14F-4D97-AF65-F5344CB8AC3E}">
        <p14:creationId xmlns:p14="http://schemas.microsoft.com/office/powerpoint/2010/main" val="202036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12: </a:t>
            </a:r>
            <a:r>
              <a:rPr lang="en-GB" sz="1200" kern="1200" dirty="0">
                <a:solidFill>
                  <a:schemeClr val="tx1"/>
                </a:solidFill>
                <a:effectLst/>
                <a:latin typeface="+mn-lt"/>
                <a:ea typeface="MS PGothic" panose="020B0600070205080204" pitchFamily="34" charset="-128"/>
                <a:cs typeface="MS PGothic" charset="0"/>
              </a:rPr>
              <a:t>Let’s go back to our germ picture….we’ve been talking a lot over recent weeks about hand-washing, haven’t we?!</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12</a:t>
            </a:fld>
            <a:endParaRPr lang="en-US" altLang="en-US"/>
          </a:p>
        </p:txBody>
      </p:sp>
    </p:spTree>
    <p:extLst>
      <p:ext uri="{BB962C8B-B14F-4D97-AF65-F5344CB8AC3E}">
        <p14:creationId xmlns:p14="http://schemas.microsoft.com/office/powerpoint/2010/main" val="13849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13:</a:t>
            </a:r>
            <a:r>
              <a:rPr lang="en-GB" sz="1200" kern="1200" dirty="0">
                <a:solidFill>
                  <a:schemeClr val="tx1"/>
                </a:solidFill>
                <a:effectLst/>
                <a:latin typeface="+mn-lt"/>
                <a:ea typeface="MS PGothic" panose="020B0600070205080204" pitchFamily="34" charset="-128"/>
                <a:cs typeface="MS PGothic" charset="0"/>
              </a:rPr>
              <a:t> This short clip shows the effects of soap on germs: just to reassure you, the water is not really full of germs, but it’s pepper grains that look like dirt, which represent the germs that we </a:t>
            </a:r>
            <a:r>
              <a:rPr lang="en-GB" sz="1200" i="1" kern="1200" dirty="0">
                <a:solidFill>
                  <a:schemeClr val="tx1"/>
                </a:solidFill>
                <a:effectLst/>
                <a:latin typeface="+mn-lt"/>
                <a:ea typeface="MS PGothic" panose="020B0600070205080204" pitchFamily="34" charset="-128"/>
                <a:cs typeface="MS PGothic" charset="0"/>
              </a:rPr>
              <a:t>can’t </a:t>
            </a:r>
            <a:r>
              <a:rPr lang="en-GB" sz="1200" kern="1200" dirty="0">
                <a:solidFill>
                  <a:schemeClr val="tx1"/>
                </a:solidFill>
                <a:effectLst/>
                <a:latin typeface="+mn-lt"/>
                <a:ea typeface="MS PGothic" panose="020B0600070205080204" pitchFamily="34" charset="-128"/>
                <a:cs typeface="MS PGothic" charset="0"/>
              </a:rPr>
              <a:t>normally see. Watch what happens when the ‘germs’ come into contact with soap!....</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13</a:t>
            </a:fld>
            <a:endParaRPr lang="en-US" altLang="en-US"/>
          </a:p>
        </p:txBody>
      </p:sp>
    </p:spTree>
    <p:extLst>
      <p:ext uri="{BB962C8B-B14F-4D97-AF65-F5344CB8AC3E}">
        <p14:creationId xmlns:p14="http://schemas.microsoft.com/office/powerpoint/2010/main" val="123169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14:</a:t>
            </a:r>
            <a:r>
              <a:rPr lang="en-GB" sz="1200" kern="1200" dirty="0">
                <a:solidFill>
                  <a:schemeClr val="tx1"/>
                </a:solidFill>
                <a:effectLst/>
                <a:latin typeface="+mn-lt"/>
                <a:ea typeface="MS PGothic" panose="020B0600070205080204" pitchFamily="34" charset="-128"/>
                <a:cs typeface="MS PGothic" charset="0"/>
              </a:rPr>
              <a:t> We all know how important it is for us each to responsible in </a:t>
            </a:r>
            <a:r>
              <a:rPr lang="en-GB" sz="1200" b="1" kern="1200" dirty="0">
                <a:solidFill>
                  <a:schemeClr val="tx1"/>
                </a:solidFill>
                <a:effectLst/>
                <a:latin typeface="+mn-lt"/>
                <a:ea typeface="MS PGothic" panose="020B0600070205080204" pitchFamily="34" charset="-128"/>
                <a:cs typeface="MS PGothic" charset="0"/>
              </a:rPr>
              <a:t>washing our hands</a:t>
            </a:r>
            <a:r>
              <a:rPr lang="en-GB" sz="1200" kern="1200" dirty="0">
                <a:solidFill>
                  <a:schemeClr val="tx1"/>
                </a:solidFill>
                <a:effectLst/>
                <a:latin typeface="+mn-lt"/>
                <a:ea typeface="MS PGothic" panose="020B0600070205080204" pitchFamily="34" charset="-128"/>
                <a:cs typeface="MS PGothic" charset="0"/>
              </a:rPr>
              <a:t> to try to keep ourselves and our families healthy – so we can all do that, and sing ‘happy birthday’, twice, to each other while we do!</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14</a:t>
            </a:fld>
            <a:endParaRPr lang="en-US" altLang="en-US"/>
          </a:p>
        </p:txBody>
      </p:sp>
    </p:spTree>
    <p:extLst>
      <p:ext uri="{BB962C8B-B14F-4D97-AF65-F5344CB8AC3E}">
        <p14:creationId xmlns:p14="http://schemas.microsoft.com/office/powerpoint/2010/main" val="2624042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15:</a:t>
            </a:r>
            <a:r>
              <a:rPr lang="en-GB" sz="1200" kern="1200" dirty="0">
                <a:solidFill>
                  <a:schemeClr val="tx1"/>
                </a:solidFill>
                <a:effectLst/>
                <a:latin typeface="+mn-lt"/>
                <a:ea typeface="MS PGothic" panose="020B0600070205080204" pitchFamily="34" charset="-128"/>
                <a:cs typeface="MS PGothic" charset="0"/>
              </a:rPr>
              <a:t> And there are other things we can do as well. We can </a:t>
            </a:r>
            <a:r>
              <a:rPr lang="en-GB" sz="1200" b="1" kern="1200" dirty="0">
                <a:solidFill>
                  <a:schemeClr val="tx1"/>
                </a:solidFill>
                <a:effectLst/>
                <a:latin typeface="+mn-lt"/>
                <a:ea typeface="MS PGothic" panose="020B0600070205080204" pitchFamily="34" charset="-128"/>
                <a:cs typeface="MS PGothic" charset="0"/>
              </a:rPr>
              <a:t>talk to each other </a:t>
            </a:r>
            <a:r>
              <a:rPr lang="en-GB" sz="1200" kern="1200" dirty="0">
                <a:solidFill>
                  <a:schemeClr val="tx1"/>
                </a:solidFill>
                <a:effectLst/>
                <a:latin typeface="+mn-lt"/>
                <a:ea typeface="MS PGothic" panose="020B0600070205080204" pitchFamily="34" charset="-128"/>
                <a:cs typeface="MS PGothic" charset="0"/>
              </a:rPr>
              <a:t>…. about our worries and concerns, whether we have a little </a:t>
            </a:r>
            <a:r>
              <a:rPr lang="en-GB" sz="1200" b="1" kern="1200" dirty="0">
                <a:solidFill>
                  <a:schemeClr val="tx1"/>
                </a:solidFill>
                <a:effectLst/>
                <a:latin typeface="+mn-lt"/>
                <a:ea typeface="MS PGothic" panose="020B0600070205080204" pitchFamily="34" charset="-128"/>
                <a:cs typeface="MS PGothic" charset="0"/>
              </a:rPr>
              <a:t>mouse-sized worry </a:t>
            </a:r>
            <a:r>
              <a:rPr lang="en-GB" sz="1200" kern="1200" dirty="0">
                <a:solidFill>
                  <a:schemeClr val="tx1"/>
                </a:solidFill>
                <a:effectLst/>
                <a:latin typeface="+mn-lt"/>
                <a:ea typeface="MS PGothic" panose="020B0600070205080204" pitchFamily="34" charset="-128"/>
                <a:cs typeface="MS PGothic" charset="0"/>
              </a:rPr>
              <a:t>or a big </a:t>
            </a:r>
            <a:r>
              <a:rPr lang="en-GB" sz="1200" b="1" kern="1200" dirty="0">
                <a:solidFill>
                  <a:schemeClr val="tx1"/>
                </a:solidFill>
                <a:effectLst/>
                <a:latin typeface="+mn-lt"/>
                <a:ea typeface="MS PGothic" panose="020B0600070205080204" pitchFamily="34" charset="-128"/>
                <a:cs typeface="MS PGothic" charset="0"/>
              </a:rPr>
              <a:t>elephant-sized worry. </a:t>
            </a:r>
            <a:r>
              <a:rPr lang="en-GB" sz="1200" kern="1200" dirty="0">
                <a:solidFill>
                  <a:schemeClr val="tx1"/>
                </a:solidFill>
                <a:effectLst/>
                <a:latin typeface="+mn-lt"/>
                <a:ea typeface="MS PGothic" panose="020B0600070205080204" pitchFamily="34" charset="-128"/>
                <a:cs typeface="MS PGothic" charset="0"/>
              </a:rPr>
              <a:t>In our neighbourhoods, we might have </a:t>
            </a:r>
            <a:r>
              <a:rPr lang="en-GB" sz="1200" b="1" kern="1200" dirty="0">
                <a:solidFill>
                  <a:schemeClr val="tx1"/>
                </a:solidFill>
                <a:effectLst/>
                <a:latin typeface="+mn-lt"/>
                <a:ea typeface="MS PGothic" panose="020B0600070205080204" pitchFamily="34" charset="-128"/>
                <a:cs typeface="MS PGothic" charset="0"/>
              </a:rPr>
              <a:t>old people</a:t>
            </a:r>
            <a:r>
              <a:rPr lang="en-GB" sz="1200" kern="1200" dirty="0">
                <a:solidFill>
                  <a:schemeClr val="tx1"/>
                </a:solidFill>
                <a:effectLst/>
                <a:latin typeface="+mn-lt"/>
                <a:ea typeface="MS PGothic" panose="020B0600070205080204" pitchFamily="34" charset="-128"/>
                <a:cs typeface="MS PGothic" charset="0"/>
              </a:rPr>
              <a:t> who are feeling alone. We might not be able to visit them, but we could </a:t>
            </a:r>
            <a:r>
              <a:rPr lang="en-GB" sz="1200" b="1" kern="1200" dirty="0">
                <a:solidFill>
                  <a:schemeClr val="tx1"/>
                </a:solidFill>
                <a:effectLst/>
                <a:latin typeface="+mn-lt"/>
                <a:ea typeface="MS PGothic" panose="020B0600070205080204" pitchFamily="34" charset="-128"/>
                <a:cs typeface="MS PGothic" charset="0"/>
              </a:rPr>
              <a:t>write them a letter</a:t>
            </a:r>
            <a:r>
              <a:rPr lang="en-GB" sz="1200" kern="1200" dirty="0">
                <a:solidFill>
                  <a:schemeClr val="tx1"/>
                </a:solidFill>
                <a:effectLst/>
                <a:latin typeface="+mn-lt"/>
                <a:ea typeface="MS PGothic" panose="020B0600070205080204" pitchFamily="34" charset="-128"/>
                <a:cs typeface="MS PGothic" charset="0"/>
              </a:rPr>
              <a:t> or draw them a picture to let them know that we are thinking of them and to cheer them up… They might need our help to </a:t>
            </a:r>
            <a:r>
              <a:rPr lang="en-GB" sz="1200" b="1" kern="1200" dirty="0">
                <a:solidFill>
                  <a:schemeClr val="tx1"/>
                </a:solidFill>
                <a:effectLst/>
                <a:latin typeface="+mn-lt"/>
                <a:ea typeface="MS PGothic" panose="020B0600070205080204" pitchFamily="34" charset="-128"/>
                <a:cs typeface="MS PGothic" charset="0"/>
              </a:rPr>
              <a:t>get them some shopping</a:t>
            </a:r>
            <a:r>
              <a:rPr lang="en-GB" sz="1200" kern="1200" dirty="0">
                <a:solidFill>
                  <a:schemeClr val="tx1"/>
                </a:solidFill>
                <a:effectLst/>
                <a:latin typeface="+mn-lt"/>
                <a:ea typeface="MS PGothic" panose="020B0600070205080204" pitchFamily="34" charset="-128"/>
                <a:cs typeface="MS PGothic" charset="0"/>
              </a:rPr>
              <a:t> because they’re not able to go out themselves….. and we can do lots of other things to </a:t>
            </a:r>
            <a:r>
              <a:rPr lang="en-GB" sz="1200" b="1" kern="1200" dirty="0">
                <a:solidFill>
                  <a:schemeClr val="tx1"/>
                </a:solidFill>
                <a:effectLst/>
                <a:latin typeface="+mn-lt"/>
                <a:ea typeface="MS PGothic" panose="020B0600070205080204" pitchFamily="34" charset="-128"/>
                <a:cs typeface="MS PGothic" charset="0"/>
              </a:rPr>
              <a:t>help each other</a:t>
            </a:r>
            <a:r>
              <a:rPr lang="en-GB" sz="1200" kern="1200" dirty="0">
                <a:solidFill>
                  <a:schemeClr val="tx1"/>
                </a:solidFill>
                <a:effectLst/>
                <a:latin typeface="+mn-lt"/>
                <a:ea typeface="MS PGothic" panose="020B0600070205080204" pitchFamily="34" charset="-128"/>
                <a:cs typeface="MS PGothic" charset="0"/>
              </a:rPr>
              <a:t> during these times: maybe helping each other with homework, or household chores (even the ones you don’t like!), or playing with little brothers and sisters.</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15</a:t>
            </a:fld>
            <a:endParaRPr lang="en-US" altLang="en-US"/>
          </a:p>
        </p:txBody>
      </p:sp>
    </p:spTree>
    <p:extLst>
      <p:ext uri="{BB962C8B-B14F-4D97-AF65-F5344CB8AC3E}">
        <p14:creationId xmlns:p14="http://schemas.microsoft.com/office/powerpoint/2010/main" val="3733776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16: </a:t>
            </a:r>
            <a:r>
              <a:rPr lang="en-GB" sz="1200" kern="1200" dirty="0">
                <a:solidFill>
                  <a:schemeClr val="tx1"/>
                </a:solidFill>
                <a:effectLst/>
                <a:latin typeface="+mn-lt"/>
                <a:ea typeface="MS PGothic" panose="020B0600070205080204" pitchFamily="34" charset="-128"/>
                <a:cs typeface="MS PGothic" charset="0"/>
              </a:rPr>
              <a:t>And if we want to, we can </a:t>
            </a:r>
            <a:r>
              <a:rPr lang="en-GB" sz="1200" b="1" kern="1200" dirty="0">
                <a:solidFill>
                  <a:schemeClr val="tx1"/>
                </a:solidFill>
                <a:effectLst/>
                <a:latin typeface="+mn-lt"/>
                <a:ea typeface="MS PGothic" panose="020B0600070205080204" pitchFamily="34" charset="-128"/>
                <a:cs typeface="MS PGothic" charset="0"/>
              </a:rPr>
              <a:t>pray </a:t>
            </a:r>
            <a:r>
              <a:rPr lang="en-GB" sz="1200" kern="1200" dirty="0">
                <a:solidFill>
                  <a:schemeClr val="tx1"/>
                </a:solidFill>
                <a:effectLst/>
                <a:latin typeface="+mn-lt"/>
                <a:ea typeface="MS PGothic" panose="020B0600070205080204" pitchFamily="34" charset="-128"/>
                <a:cs typeface="MS PGothic" charset="0"/>
              </a:rPr>
              <a:t>about all these things too. Some more words from the Bible say ‘Give all your worries to God’, which is what we’re going to do in a few moments, but first let’s be still and quiet…… [go on to the reflection section: there are some words &amp; pictures for your school community in the PowerPoint, but you might prefer children’s eyes to be closed]</a:t>
            </a:r>
          </a:p>
          <a:p>
            <a:r>
              <a:rPr lang="en-GB" sz="1200" kern="1200" dirty="0">
                <a:solidFill>
                  <a:schemeClr val="tx1"/>
                </a:solidFill>
                <a:effectLst/>
                <a:latin typeface="+mn-lt"/>
                <a:ea typeface="MS PGothic" panose="020B0600070205080204" pitchFamily="34" charset="-128"/>
                <a:cs typeface="MS PGothic" charset="0"/>
              </a:rPr>
              <a:t>…We’ve been thinking today about the words of Jesus to the crowd….</a:t>
            </a:r>
          </a:p>
          <a:p>
            <a:r>
              <a:rPr lang="en-GB" sz="1200" kern="1200" dirty="0">
                <a:solidFill>
                  <a:schemeClr val="tx1"/>
                </a:solidFill>
                <a:effectLst/>
                <a:latin typeface="+mn-lt"/>
                <a:ea typeface="MS PGothic" panose="020B0600070205080204" pitchFamily="34" charset="-128"/>
                <a:cs typeface="MS PGothic" charset="0"/>
              </a:rPr>
              <a:t>…words that are especially important to Christians all over the world….</a:t>
            </a:r>
          </a:p>
          <a:p>
            <a:r>
              <a:rPr lang="en-GB" sz="1200" kern="1200" dirty="0">
                <a:solidFill>
                  <a:schemeClr val="tx1"/>
                </a:solidFill>
                <a:effectLst/>
                <a:latin typeface="+mn-lt"/>
                <a:ea typeface="MS PGothic" panose="020B0600070205080204" pitchFamily="34" charset="-128"/>
                <a:cs typeface="MS PGothic" charset="0"/>
              </a:rPr>
              <a:t>….that as God cares for the birds and the flowers of the fields, he cares even more for people….</a:t>
            </a:r>
          </a:p>
          <a:p>
            <a:r>
              <a:rPr lang="en-GB" sz="1200" kern="1200" dirty="0">
                <a:solidFill>
                  <a:schemeClr val="tx1"/>
                </a:solidFill>
                <a:effectLst/>
                <a:latin typeface="+mn-lt"/>
                <a:ea typeface="MS PGothic" panose="020B0600070205080204" pitchFamily="34" charset="-128"/>
                <a:cs typeface="MS PGothic" charset="0"/>
              </a:rPr>
              <a:t>….we’ve thought about the challenges that lie ahead of us….</a:t>
            </a:r>
          </a:p>
          <a:p>
            <a:r>
              <a:rPr lang="en-GB" sz="1200" kern="1200" dirty="0">
                <a:solidFill>
                  <a:schemeClr val="tx1"/>
                </a:solidFill>
                <a:effectLst/>
                <a:latin typeface="+mn-lt"/>
                <a:ea typeface="MS PGothic" panose="020B0600070205080204" pitchFamily="34" charset="-128"/>
                <a:cs typeface="MS PGothic" charset="0"/>
              </a:rPr>
              <a:t>….and about the things that we </a:t>
            </a:r>
            <a:r>
              <a:rPr lang="en-GB" sz="1200" b="1" i="1" kern="1200" dirty="0">
                <a:solidFill>
                  <a:schemeClr val="tx1"/>
                </a:solidFill>
                <a:effectLst/>
                <a:latin typeface="+mn-lt"/>
                <a:ea typeface="MS PGothic" panose="020B0600070205080204" pitchFamily="34" charset="-128"/>
                <a:cs typeface="MS PGothic" charset="0"/>
              </a:rPr>
              <a:t>can</a:t>
            </a:r>
            <a:r>
              <a:rPr lang="en-GB" sz="1200" kern="1200" dirty="0">
                <a:solidFill>
                  <a:schemeClr val="tx1"/>
                </a:solidFill>
                <a:effectLst/>
                <a:latin typeface="+mn-lt"/>
                <a:ea typeface="MS PGothic" panose="020B0600070205080204" pitchFamily="34" charset="-128"/>
                <a:cs typeface="MS PGothic" charset="0"/>
              </a:rPr>
              <a:t> do, especially how we can show we care for the people around us…</a:t>
            </a:r>
          </a:p>
          <a:p>
            <a:r>
              <a:rPr lang="en-GB" sz="1200" kern="1200" dirty="0">
                <a:solidFill>
                  <a:schemeClr val="tx1"/>
                </a:solidFill>
                <a:effectLst/>
                <a:latin typeface="+mn-lt"/>
                <a:ea typeface="MS PGothic" panose="020B0600070205080204" pitchFamily="34" charset="-128"/>
                <a:cs typeface="MS PGothic" charset="0"/>
              </a:rPr>
              <a:t>….our friends, our families, our communities….</a:t>
            </a:r>
          </a:p>
          <a:p>
            <a:r>
              <a:rPr lang="en-GB" sz="1200" kern="1200" dirty="0">
                <a:solidFill>
                  <a:schemeClr val="tx1"/>
                </a:solidFill>
                <a:effectLst/>
                <a:latin typeface="+mn-lt"/>
                <a:ea typeface="MS PGothic" panose="020B0600070205080204" pitchFamily="34" charset="-128"/>
                <a:cs typeface="MS PGothic" charset="0"/>
              </a:rPr>
              <a:t>….and that if we are worried, we can share how we are feeling with others….</a:t>
            </a:r>
          </a:p>
          <a:p>
            <a:r>
              <a:rPr lang="en-GB" sz="1200" kern="1200" dirty="0">
                <a:solidFill>
                  <a:schemeClr val="tx1"/>
                </a:solidFill>
                <a:effectLst/>
                <a:latin typeface="+mn-lt"/>
                <a:ea typeface="MS PGothic" panose="020B0600070205080204" pitchFamily="34" charset="-128"/>
                <a:cs typeface="MS PGothic" charset="0"/>
              </a:rPr>
              <a:t> </a:t>
            </a:r>
          </a:p>
          <a:p>
            <a:r>
              <a:rPr lang="en-GB" sz="1200" kern="1200" dirty="0">
                <a:solidFill>
                  <a:schemeClr val="tx1"/>
                </a:solidFill>
                <a:effectLst/>
                <a:latin typeface="+mn-lt"/>
                <a:ea typeface="MS PGothic" panose="020B0600070205080204" pitchFamily="34" charset="-128"/>
                <a:cs typeface="MS PGothic" charset="0"/>
              </a:rPr>
              <a:t>I’m going to turn my thoughts into a prayer now, as I ask God to help us. There’s a part you can join in with if you’d like to make the prayer your own: the words are really easy [and will be on the screen]…but if you’d prefer not to pray, then just sit quietly with your own thoughts.</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16</a:t>
            </a:fld>
            <a:endParaRPr lang="en-US" altLang="en-US"/>
          </a:p>
        </p:txBody>
      </p:sp>
    </p:spTree>
    <p:extLst>
      <p:ext uri="{BB962C8B-B14F-4D97-AF65-F5344CB8AC3E}">
        <p14:creationId xmlns:p14="http://schemas.microsoft.com/office/powerpoint/2010/main" val="314704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S PGothic" panose="020B0600070205080204" pitchFamily="34" charset="-128"/>
                <a:cs typeface="MS PGothic" charset="0"/>
              </a:rPr>
              <a:t>Dear God </a:t>
            </a:r>
          </a:p>
          <a:p>
            <a:r>
              <a:rPr lang="en-GB" sz="1200" b="1" kern="1200" dirty="0">
                <a:solidFill>
                  <a:schemeClr val="tx1"/>
                </a:solidFill>
                <a:effectLst/>
                <a:latin typeface="+mn-lt"/>
                <a:ea typeface="MS PGothic" panose="020B0600070205080204" pitchFamily="34" charset="-128"/>
                <a:cs typeface="MS PGothic" charset="0"/>
              </a:rPr>
              <a:t>[Slide 17] Thank you that you care for us</a:t>
            </a:r>
            <a:endParaRPr lang="en-GB" sz="1200" kern="1200" dirty="0">
              <a:solidFill>
                <a:schemeClr val="tx1"/>
              </a:solidFill>
              <a:effectLst/>
              <a:latin typeface="+mn-lt"/>
              <a:ea typeface="MS PGothic" panose="020B0600070205080204" pitchFamily="34" charset="-128"/>
              <a:cs typeface="MS PGothic" charset="0"/>
            </a:endParaRP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17</a:t>
            </a:fld>
            <a:endParaRPr lang="en-US" altLang="en-US"/>
          </a:p>
        </p:txBody>
      </p:sp>
    </p:spTree>
    <p:extLst>
      <p:ext uri="{BB962C8B-B14F-4D97-AF65-F5344CB8AC3E}">
        <p14:creationId xmlns:p14="http://schemas.microsoft.com/office/powerpoint/2010/main" val="20636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18] </a:t>
            </a:r>
            <a:r>
              <a:rPr lang="en-GB" sz="1200" kern="1200" dirty="0">
                <a:solidFill>
                  <a:schemeClr val="tx1"/>
                </a:solidFill>
                <a:effectLst/>
                <a:latin typeface="+mn-lt"/>
                <a:ea typeface="MS PGothic" panose="020B0600070205080204" pitchFamily="34" charset="-128"/>
                <a:cs typeface="MS PGothic" charset="0"/>
              </a:rPr>
              <a:t>Please look after my family, those who live near me and those who are far away</a:t>
            </a:r>
          </a:p>
          <a:p>
            <a:r>
              <a:rPr lang="en-GB" sz="1200" b="1" kern="1200" dirty="0">
                <a:solidFill>
                  <a:schemeClr val="tx1"/>
                </a:solidFill>
                <a:effectLst/>
                <a:latin typeface="+mn-lt"/>
                <a:ea typeface="MS PGothic" panose="020B0600070205080204" pitchFamily="34" charset="-128"/>
                <a:cs typeface="MS PGothic" charset="0"/>
              </a:rPr>
              <a:t>Thank you that you care for them</a:t>
            </a:r>
            <a:endParaRPr lang="en-GB" sz="1200" kern="1200" dirty="0">
              <a:solidFill>
                <a:schemeClr val="tx1"/>
              </a:solidFill>
              <a:effectLst/>
              <a:latin typeface="+mn-lt"/>
              <a:ea typeface="MS PGothic" panose="020B0600070205080204" pitchFamily="34" charset="-128"/>
              <a:cs typeface="MS PGothic" charset="0"/>
            </a:endParaRP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18</a:t>
            </a:fld>
            <a:endParaRPr lang="en-US" altLang="en-US"/>
          </a:p>
        </p:txBody>
      </p:sp>
    </p:spTree>
    <p:extLst>
      <p:ext uri="{BB962C8B-B14F-4D97-AF65-F5344CB8AC3E}">
        <p14:creationId xmlns:p14="http://schemas.microsoft.com/office/powerpoint/2010/main" val="22790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19] </a:t>
            </a:r>
            <a:r>
              <a:rPr lang="en-GB" sz="1200" kern="1200" dirty="0">
                <a:solidFill>
                  <a:schemeClr val="tx1"/>
                </a:solidFill>
                <a:effectLst/>
                <a:latin typeface="+mn-lt"/>
                <a:ea typeface="MS PGothic" panose="020B0600070205080204" pitchFamily="34" charset="-128"/>
                <a:cs typeface="MS PGothic" charset="0"/>
              </a:rPr>
              <a:t>Please look after my friends, my class and my neighbours</a:t>
            </a:r>
          </a:p>
          <a:p>
            <a:r>
              <a:rPr lang="en-GB" sz="1200" b="1" kern="1200" dirty="0">
                <a:solidFill>
                  <a:schemeClr val="tx1"/>
                </a:solidFill>
                <a:effectLst/>
                <a:latin typeface="+mn-lt"/>
                <a:ea typeface="MS PGothic" panose="020B0600070205080204" pitchFamily="34" charset="-128"/>
                <a:cs typeface="MS PGothic" charset="0"/>
              </a:rPr>
              <a:t>Thank you that you care for them</a:t>
            </a:r>
            <a:endParaRPr lang="en-GB" sz="1200" kern="1200" dirty="0">
              <a:solidFill>
                <a:schemeClr val="tx1"/>
              </a:solidFill>
              <a:effectLst/>
              <a:latin typeface="+mn-lt"/>
              <a:ea typeface="MS PGothic" panose="020B0600070205080204" pitchFamily="34" charset="-128"/>
              <a:cs typeface="MS PGothic" charset="0"/>
            </a:endParaRP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19</a:t>
            </a:fld>
            <a:endParaRPr lang="en-US" altLang="en-US"/>
          </a:p>
        </p:txBody>
      </p:sp>
    </p:spTree>
    <p:extLst>
      <p:ext uri="{BB962C8B-B14F-4D97-AF65-F5344CB8AC3E}">
        <p14:creationId xmlns:p14="http://schemas.microsoft.com/office/powerpoint/2010/main" val="187933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2:</a:t>
            </a:r>
            <a:r>
              <a:rPr lang="en-GB" sz="1200" kern="1200" dirty="0">
                <a:solidFill>
                  <a:schemeClr val="tx1"/>
                </a:solidFill>
                <a:effectLst/>
                <a:latin typeface="+mn-lt"/>
                <a:ea typeface="MS PGothic" panose="020B0600070205080204" pitchFamily="34" charset="-128"/>
                <a:cs typeface="MS PGothic" charset="0"/>
              </a:rPr>
              <a:t> Show the ‘germ’ picture and ask children what they think it represents. ‘By now, we all know quite a lot about this new germ – known more specifically as ‘COVID-19’, or ‘Coronavirus’. </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2</a:t>
            </a:fld>
            <a:endParaRPr lang="en-US" altLang="en-US"/>
          </a:p>
        </p:txBody>
      </p:sp>
    </p:spTree>
    <p:extLst>
      <p:ext uri="{BB962C8B-B14F-4D97-AF65-F5344CB8AC3E}">
        <p14:creationId xmlns:p14="http://schemas.microsoft.com/office/powerpoint/2010/main" val="1475856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20] </a:t>
            </a:r>
            <a:r>
              <a:rPr lang="en-GB" sz="1200" kern="1200" dirty="0">
                <a:solidFill>
                  <a:schemeClr val="tx1"/>
                </a:solidFill>
                <a:effectLst/>
                <a:latin typeface="+mn-lt"/>
                <a:ea typeface="MS PGothic" panose="020B0600070205080204" pitchFamily="34" charset="-128"/>
                <a:cs typeface="MS PGothic" charset="0"/>
              </a:rPr>
              <a:t>Please be with me if I feel worried or anxious</a:t>
            </a:r>
          </a:p>
          <a:p>
            <a:r>
              <a:rPr lang="en-GB" sz="1200" b="1" kern="1200" dirty="0">
                <a:solidFill>
                  <a:schemeClr val="tx1"/>
                </a:solidFill>
                <a:effectLst/>
                <a:latin typeface="+mn-lt"/>
                <a:ea typeface="MS PGothic" panose="020B0600070205080204" pitchFamily="34" charset="-128"/>
                <a:cs typeface="MS PGothic" charset="0"/>
              </a:rPr>
              <a:t>Thank you that you care for me</a:t>
            </a:r>
            <a:endParaRPr lang="en-GB" sz="1200" kern="1200" dirty="0">
              <a:solidFill>
                <a:schemeClr val="tx1"/>
              </a:solidFill>
              <a:effectLst/>
              <a:latin typeface="+mn-lt"/>
              <a:ea typeface="MS PGothic" panose="020B0600070205080204" pitchFamily="34" charset="-128"/>
              <a:cs typeface="MS PGothic" charset="0"/>
            </a:endParaRP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20</a:t>
            </a:fld>
            <a:endParaRPr lang="en-US" altLang="en-US"/>
          </a:p>
        </p:txBody>
      </p:sp>
    </p:spTree>
    <p:extLst>
      <p:ext uri="{BB962C8B-B14F-4D97-AF65-F5344CB8AC3E}">
        <p14:creationId xmlns:p14="http://schemas.microsoft.com/office/powerpoint/2010/main" val="611784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Slide 22: </a:t>
            </a:r>
            <a:r>
              <a:rPr lang="en-GB" sz="1200" kern="1200" dirty="0">
                <a:solidFill>
                  <a:schemeClr val="tx1"/>
                </a:solidFill>
                <a:effectLst/>
                <a:latin typeface="+mn-lt"/>
                <a:ea typeface="MS PGothic" panose="020B0600070205080204" pitchFamily="34" charset="-128"/>
                <a:cs typeface="MS PGothic" charset="0"/>
              </a:rPr>
              <a:t>So let’s remember that even in the middle of these difficult times, we can still show we care for those around us. </a:t>
            </a:r>
            <a:r>
              <a:rPr lang="en-GB" sz="1200" kern="1200">
                <a:solidFill>
                  <a:schemeClr val="tx1"/>
                </a:solidFill>
                <a:effectLst/>
                <a:latin typeface="+mn-lt"/>
                <a:ea typeface="MS PGothic" panose="020B0600070205080204" pitchFamily="34" charset="-128"/>
                <a:cs typeface="MS PGothic" charset="0"/>
              </a:rPr>
              <a:t>Let’s </a:t>
            </a:r>
            <a:r>
              <a:rPr lang="en-GB" sz="1200" b="1" kern="1200">
                <a:solidFill>
                  <a:schemeClr val="tx1"/>
                </a:solidFill>
                <a:effectLst/>
                <a:latin typeface="+mn-lt"/>
                <a:ea typeface="MS PGothic" panose="020B0600070205080204" pitchFamily="34" charset="-128"/>
                <a:cs typeface="MS PGothic" charset="0"/>
              </a:rPr>
              <a:t>live lovingly.</a:t>
            </a:r>
            <a:endParaRPr lang="en-GB"/>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22</a:t>
            </a:fld>
            <a:endParaRPr lang="en-US" altLang="en-US"/>
          </a:p>
        </p:txBody>
      </p:sp>
    </p:spTree>
    <p:extLst>
      <p:ext uri="{BB962C8B-B14F-4D97-AF65-F5344CB8AC3E}">
        <p14:creationId xmlns:p14="http://schemas.microsoft.com/office/powerpoint/2010/main" val="111466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3:</a:t>
            </a:r>
            <a:r>
              <a:rPr lang="en-GB" sz="1200" kern="1200" dirty="0">
                <a:solidFill>
                  <a:schemeClr val="tx1"/>
                </a:solidFill>
                <a:effectLst/>
                <a:latin typeface="+mn-lt"/>
                <a:ea typeface="MS PGothic" panose="020B0600070205080204" pitchFamily="34" charset="-128"/>
                <a:cs typeface="MS PGothic" charset="0"/>
              </a:rPr>
              <a:t> ‘We know that doctors, nurses and scientists are doing everything they can to help find a medicine to make people better and to look after people who are ill in hospital.</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3</a:t>
            </a:fld>
            <a:endParaRPr lang="en-US" altLang="en-US"/>
          </a:p>
        </p:txBody>
      </p:sp>
    </p:spTree>
    <p:extLst>
      <p:ext uri="{BB962C8B-B14F-4D97-AF65-F5344CB8AC3E}">
        <p14:creationId xmlns:p14="http://schemas.microsoft.com/office/powerpoint/2010/main" val="325473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4:</a:t>
            </a:r>
            <a:r>
              <a:rPr lang="en-GB" sz="1200" kern="1200" dirty="0">
                <a:solidFill>
                  <a:schemeClr val="tx1"/>
                </a:solidFill>
                <a:effectLst/>
                <a:latin typeface="+mn-lt"/>
                <a:ea typeface="MS PGothic" panose="020B0600070205080204" pitchFamily="34" charset="-128"/>
                <a:cs typeface="MS PGothic" charset="0"/>
              </a:rPr>
              <a:t> ‘We know that sometimes it’s been hard to buy food in our shops….and that this may mean we can’t get our favourite things for a while…</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4</a:t>
            </a:fld>
            <a:endParaRPr lang="en-US" altLang="en-US"/>
          </a:p>
        </p:txBody>
      </p:sp>
    </p:spTree>
    <p:extLst>
      <p:ext uri="{BB962C8B-B14F-4D97-AF65-F5344CB8AC3E}">
        <p14:creationId xmlns:p14="http://schemas.microsoft.com/office/powerpoint/2010/main" val="223838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5:</a:t>
            </a:r>
            <a:r>
              <a:rPr lang="en-GB" sz="1200" kern="1200" dirty="0">
                <a:solidFill>
                  <a:schemeClr val="tx1"/>
                </a:solidFill>
                <a:effectLst/>
                <a:latin typeface="+mn-lt"/>
                <a:ea typeface="MS PGothic" panose="020B0600070205080204" pitchFamily="34" charset="-128"/>
                <a:cs typeface="MS PGothic" charset="0"/>
              </a:rPr>
              <a:t> ‘….that we might have to do some other things differently for a while, maybe even doing school differently…. And that there are a lot of questions that we don’t really have answers for at the moment. You might need to talk about these later on in class, to your teacher, or to your family at home……</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5</a:t>
            </a:fld>
            <a:endParaRPr lang="en-US" altLang="en-US"/>
          </a:p>
        </p:txBody>
      </p:sp>
    </p:spTree>
    <p:extLst>
      <p:ext uri="{BB962C8B-B14F-4D97-AF65-F5344CB8AC3E}">
        <p14:creationId xmlns:p14="http://schemas.microsoft.com/office/powerpoint/2010/main" val="26482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b="1" kern="1200" dirty="0">
                <a:solidFill>
                  <a:schemeClr val="tx1"/>
                </a:solidFill>
                <a:effectLst/>
                <a:latin typeface="+mn-lt"/>
                <a:ea typeface="MS PGothic" panose="020B0600070205080204" pitchFamily="34" charset="-128"/>
                <a:cs typeface="MS PGothic" charset="0"/>
              </a:rPr>
              <a:t>Slide 6:</a:t>
            </a:r>
            <a:r>
              <a:rPr lang="en-GB" sz="1200" kern="1200" dirty="0">
                <a:solidFill>
                  <a:schemeClr val="tx1"/>
                </a:solidFill>
                <a:effectLst/>
                <a:latin typeface="+mn-lt"/>
                <a:ea typeface="MS PGothic" panose="020B0600070205080204" pitchFamily="34" charset="-128"/>
                <a:cs typeface="MS PGothic" charset="0"/>
              </a:rPr>
              <a:t> ‘But today, we are going to think together about some things that we </a:t>
            </a:r>
            <a:r>
              <a:rPr lang="en-GB" sz="1200" b="1" i="1" kern="1200" dirty="0">
                <a:solidFill>
                  <a:schemeClr val="tx1"/>
                </a:solidFill>
                <a:effectLst/>
                <a:latin typeface="+mn-lt"/>
                <a:ea typeface="MS PGothic" panose="020B0600070205080204" pitchFamily="34" charset="-128"/>
                <a:cs typeface="MS PGothic" charset="0"/>
              </a:rPr>
              <a:t>can do</a:t>
            </a:r>
            <a:r>
              <a:rPr lang="en-GB" sz="1200" kern="1200" dirty="0">
                <a:solidFill>
                  <a:schemeClr val="tx1"/>
                </a:solidFill>
                <a:effectLst/>
                <a:latin typeface="+mn-lt"/>
                <a:ea typeface="MS PGothic" panose="020B0600070205080204" pitchFamily="34" charset="-128"/>
                <a:cs typeface="MS PGothic" charset="0"/>
              </a:rPr>
              <a:t> at this point in time…and we’re going to start with something that Jesus said: in fact a lesson that he taught….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3FC9A4-DCC9-4C15-A7E3-DF1487F7FED7}" type="slidenum">
              <a:rPr lang="en-US" altLang="en-US" smtClean="0"/>
              <a:pPr/>
              <a:t>6</a:t>
            </a:fld>
            <a:endParaRPr lang="en-US" altLang="en-US"/>
          </a:p>
        </p:txBody>
      </p:sp>
    </p:spTree>
    <p:extLst>
      <p:ext uri="{BB962C8B-B14F-4D97-AF65-F5344CB8AC3E}">
        <p14:creationId xmlns:p14="http://schemas.microsoft.com/office/powerpoint/2010/main" val="274249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7:</a:t>
            </a:r>
            <a:r>
              <a:rPr lang="en-GB" sz="1200" kern="1200" dirty="0">
                <a:solidFill>
                  <a:schemeClr val="tx1"/>
                </a:solidFill>
                <a:effectLst/>
                <a:latin typeface="+mn-lt"/>
                <a:ea typeface="MS PGothic" panose="020B0600070205080204" pitchFamily="34" charset="-128"/>
                <a:cs typeface="MS PGothic" charset="0"/>
              </a:rPr>
              <a:t> ‘….not in a classroom, but outside on a hill – to people of all ages, men, women and children. People had come from all over the countryside to hear what he had to say and, as people always did, they brought with them all their worries and concerns. And so Jesus had this advice for them [</a:t>
            </a:r>
            <a:r>
              <a:rPr lang="en-GB" sz="1200" i="1" kern="1200" dirty="0">
                <a:solidFill>
                  <a:schemeClr val="tx1"/>
                </a:solidFill>
                <a:effectLst/>
                <a:latin typeface="+mn-lt"/>
                <a:ea typeface="MS PGothic" panose="020B0600070205080204" pitchFamily="34" charset="-128"/>
                <a:cs typeface="MS PGothic" charset="0"/>
              </a:rPr>
              <a:t>words taken from Matthew 6, ICB translation</a:t>
            </a:r>
            <a:r>
              <a:rPr lang="en-GB" sz="1200" kern="1200" dirty="0">
                <a:solidFill>
                  <a:schemeClr val="tx1"/>
                </a:solidFill>
                <a:effectLst/>
                <a:latin typeface="+mn-lt"/>
                <a:ea typeface="MS PGothic" panose="020B0600070205080204" pitchFamily="34" charset="-128"/>
                <a:cs typeface="MS PGothic" charset="0"/>
              </a:rPr>
              <a:t>]: </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7</a:t>
            </a:fld>
            <a:endParaRPr lang="en-US" altLang="en-US"/>
          </a:p>
        </p:txBody>
      </p:sp>
    </p:spTree>
    <p:extLst>
      <p:ext uri="{BB962C8B-B14F-4D97-AF65-F5344CB8AC3E}">
        <p14:creationId xmlns:p14="http://schemas.microsoft.com/office/powerpoint/2010/main" val="319953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8:</a:t>
            </a:r>
            <a:r>
              <a:rPr lang="en-GB" sz="1200" kern="1200" dirty="0">
                <a:solidFill>
                  <a:schemeClr val="tx1"/>
                </a:solidFill>
                <a:effectLst/>
                <a:latin typeface="+mn-lt"/>
                <a:ea typeface="MS PGothic" panose="020B0600070205080204" pitchFamily="34" charset="-128"/>
                <a:cs typeface="MS PGothic" charset="0"/>
              </a:rPr>
              <a:t> Jesus said “So I tell you, </a:t>
            </a:r>
            <a:r>
              <a:rPr lang="en-GB" sz="1200" b="1" kern="1200" dirty="0">
                <a:solidFill>
                  <a:schemeClr val="tx1"/>
                </a:solidFill>
                <a:effectLst/>
                <a:latin typeface="+mn-lt"/>
                <a:ea typeface="MS PGothic" panose="020B0600070205080204" pitchFamily="34" charset="-128"/>
                <a:cs typeface="MS PGothic" charset="0"/>
              </a:rPr>
              <a:t>don’t worry</a:t>
            </a:r>
            <a:r>
              <a:rPr lang="en-GB" sz="1200" kern="1200" dirty="0">
                <a:solidFill>
                  <a:schemeClr val="tx1"/>
                </a:solidFill>
                <a:effectLst/>
                <a:latin typeface="+mn-lt"/>
                <a:ea typeface="MS PGothic" panose="020B0600070205080204" pitchFamily="34" charset="-128"/>
                <a:cs typeface="MS PGothic" charset="0"/>
              </a:rPr>
              <a:t> about the food you need to live. And don’t worry about the clothes you need for your body. Life is more important than food. And the body is more important than clothes. </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8</a:t>
            </a:fld>
            <a:endParaRPr lang="en-US" altLang="en-US"/>
          </a:p>
        </p:txBody>
      </p:sp>
    </p:spTree>
    <p:extLst>
      <p:ext uri="{BB962C8B-B14F-4D97-AF65-F5344CB8AC3E}">
        <p14:creationId xmlns:p14="http://schemas.microsoft.com/office/powerpoint/2010/main" val="25647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9:</a:t>
            </a:r>
            <a:r>
              <a:rPr lang="en-GB" sz="1200" kern="1200" dirty="0">
                <a:solidFill>
                  <a:schemeClr val="tx1"/>
                </a:solidFill>
                <a:effectLst/>
                <a:latin typeface="+mn-lt"/>
                <a:ea typeface="MS PGothic" panose="020B0600070205080204" pitchFamily="34" charset="-128"/>
                <a:cs typeface="MS PGothic" charset="0"/>
              </a:rPr>
              <a:t> </a:t>
            </a:r>
            <a:r>
              <a:rPr lang="en-GB" sz="1200" b="1" kern="1200" dirty="0">
                <a:solidFill>
                  <a:schemeClr val="tx1"/>
                </a:solidFill>
                <a:effectLst/>
                <a:latin typeface="+mn-lt"/>
                <a:ea typeface="MS PGothic" panose="020B0600070205080204" pitchFamily="34" charset="-128"/>
                <a:cs typeface="MS PGothic" charset="0"/>
              </a:rPr>
              <a:t>Look at the birds</a:t>
            </a:r>
            <a:r>
              <a:rPr lang="en-GB" sz="1200" kern="1200" dirty="0">
                <a:solidFill>
                  <a:schemeClr val="tx1"/>
                </a:solidFill>
                <a:effectLst/>
                <a:latin typeface="+mn-lt"/>
                <a:ea typeface="MS PGothic" panose="020B0600070205080204" pitchFamily="34" charset="-128"/>
                <a:cs typeface="MS PGothic" charset="0"/>
              </a:rPr>
              <a:t> in the air. They don’t plant crops or harvest or store food in barns [</a:t>
            </a:r>
            <a:r>
              <a:rPr lang="en-GB" sz="1200" i="1" kern="1200" dirty="0">
                <a:solidFill>
                  <a:schemeClr val="tx1"/>
                </a:solidFill>
                <a:effectLst/>
                <a:latin typeface="+mn-lt"/>
                <a:ea typeface="MS PGothic" panose="020B0600070205080204" pitchFamily="34" charset="-128"/>
                <a:cs typeface="MS PGothic" charset="0"/>
              </a:rPr>
              <a:t>or buy food from supermarkets!]</a:t>
            </a:r>
            <a:r>
              <a:rPr lang="en-GB" sz="1200" kern="1200" dirty="0">
                <a:solidFill>
                  <a:schemeClr val="tx1"/>
                </a:solidFill>
                <a:effectLst/>
                <a:latin typeface="+mn-lt"/>
                <a:ea typeface="MS PGothic" panose="020B0600070205080204" pitchFamily="34" charset="-128"/>
                <a:cs typeface="MS PGothic" charset="0"/>
              </a:rPr>
              <a:t>. But God your heavenly Father feeds the birds. And you know that you are worth much more than the birds. You cannot add any time to your life by worrying about it. Why do you worry about clothes? </a:t>
            </a:r>
          </a:p>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9</a:t>
            </a:fld>
            <a:endParaRPr lang="en-US" altLang="en-US"/>
          </a:p>
        </p:txBody>
      </p:sp>
    </p:spTree>
    <p:extLst>
      <p:ext uri="{BB962C8B-B14F-4D97-AF65-F5344CB8AC3E}">
        <p14:creationId xmlns:p14="http://schemas.microsoft.com/office/powerpoint/2010/main" val="429187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A9C36457-415A-4C05-B3C1-781FE1026886}" type="datetimeFigureOut">
              <a:rPr lang="en-US" altLang="en-US"/>
              <a:pPr>
                <a:defRPr/>
              </a:pPr>
              <a:t>3/23/20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79ACC3E7-2F72-4A7A-9FA6-961D6E617D48}" type="slidenum">
              <a:rPr lang="en-GB" altLang="en-US"/>
              <a:pPr>
                <a:defRPr/>
              </a:pPr>
              <a:t>‹#›</a:t>
            </a:fld>
            <a:endParaRPr lang="en-GB" altLang="en-US"/>
          </a:p>
        </p:txBody>
      </p:sp>
    </p:spTree>
    <p:extLst>
      <p:ext uri="{BB962C8B-B14F-4D97-AF65-F5344CB8AC3E}">
        <p14:creationId xmlns:p14="http://schemas.microsoft.com/office/powerpoint/2010/main" val="113781423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D0C100FA-E983-4D3C-90C9-44600B84A507}" type="datetimeFigureOut">
              <a:rPr lang="en-US" altLang="en-US"/>
              <a:pPr>
                <a:defRPr/>
              </a:pPr>
              <a:t>3/23/20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EDC3F9C6-558D-4BB3-AB80-F6415D3DCB05}" type="slidenum">
              <a:rPr lang="en-GB" altLang="en-US"/>
              <a:pPr>
                <a:defRPr/>
              </a:pPr>
              <a:t>‹#›</a:t>
            </a:fld>
            <a:endParaRPr lang="en-GB" altLang="en-US"/>
          </a:p>
        </p:txBody>
      </p:sp>
    </p:spTree>
    <p:extLst>
      <p:ext uri="{BB962C8B-B14F-4D97-AF65-F5344CB8AC3E}">
        <p14:creationId xmlns:p14="http://schemas.microsoft.com/office/powerpoint/2010/main" val="239870072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39238956-1404-4474-8CC2-1F90B3327285}" type="datetimeFigureOut">
              <a:rPr lang="en-US" altLang="en-US"/>
              <a:pPr>
                <a:defRPr/>
              </a:pPr>
              <a:t>3/23/20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9804FBCC-D805-4F4E-A3F6-E598B10EDA85}" type="slidenum">
              <a:rPr lang="en-GB" altLang="en-US"/>
              <a:pPr>
                <a:defRPr/>
              </a:pPr>
              <a:t>‹#›</a:t>
            </a:fld>
            <a:endParaRPr lang="en-GB" altLang="en-US"/>
          </a:p>
        </p:txBody>
      </p:sp>
    </p:spTree>
    <p:extLst>
      <p:ext uri="{BB962C8B-B14F-4D97-AF65-F5344CB8AC3E}">
        <p14:creationId xmlns:p14="http://schemas.microsoft.com/office/powerpoint/2010/main" val="3002082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ctr" eaLnBrk="0" hangingPunct="0">
              <a:defRPr/>
            </a:lvl1pPr>
          </a:lstStyle>
          <a:p>
            <a:pPr>
              <a:defRPr/>
            </a:pPr>
            <a:fld id="{144DF27F-FDCB-4DD1-BB96-B70D5D15C423}" type="datetimeFigureOut">
              <a:rPr lang="en-US" altLang="en-US"/>
              <a:pPr>
                <a:defRPr/>
              </a:pPr>
              <a:t>3/23/20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AF247042-9233-4434-A6A2-1131176DE6A6}" type="slidenum">
              <a:rPr lang="en-GB" altLang="en-US"/>
              <a:pPr>
                <a:defRPr/>
              </a:pPr>
              <a:t>‹#›</a:t>
            </a:fld>
            <a:endParaRPr lang="en-GB" altLang="en-US"/>
          </a:p>
        </p:txBody>
      </p:sp>
    </p:spTree>
    <p:extLst>
      <p:ext uri="{BB962C8B-B14F-4D97-AF65-F5344CB8AC3E}">
        <p14:creationId xmlns:p14="http://schemas.microsoft.com/office/powerpoint/2010/main" val="99912457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eaLnBrk="0" hangingPunct="0">
              <a:defRPr/>
            </a:lvl1pPr>
          </a:lstStyle>
          <a:p>
            <a:pPr>
              <a:defRPr/>
            </a:pPr>
            <a:fld id="{4C0FD70D-A69D-479D-81A1-A7BC0E535878}" type="datetimeFigureOut">
              <a:rPr lang="en-US" altLang="en-US"/>
              <a:pPr>
                <a:defRPr/>
              </a:pPr>
              <a:t>3/23/20</a:t>
            </a:fld>
            <a:endParaRPr lang="en-GB"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vl1pPr>
          </a:lstStyle>
          <a:p>
            <a:pPr>
              <a:defRPr/>
            </a:pPr>
            <a:fld id="{F1EB9342-2386-4918-8F38-9A86944532D3}" type="slidenum">
              <a:rPr lang="en-GB" altLang="en-US"/>
              <a:pPr>
                <a:defRPr/>
              </a:pPr>
              <a:t>‹#›</a:t>
            </a:fld>
            <a:endParaRPr lang="en-GB" altLang="en-US"/>
          </a:p>
        </p:txBody>
      </p:sp>
    </p:spTree>
    <p:extLst>
      <p:ext uri="{BB962C8B-B14F-4D97-AF65-F5344CB8AC3E}">
        <p14:creationId xmlns:p14="http://schemas.microsoft.com/office/powerpoint/2010/main" val="306078771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lgn="ctr" eaLnBrk="0" hangingPunct="0">
              <a:defRPr/>
            </a:lvl1pPr>
          </a:lstStyle>
          <a:p>
            <a:pPr>
              <a:defRPr/>
            </a:pPr>
            <a:fld id="{F7F4C02A-7976-44CC-AFDC-D748066B5A8C}" type="datetimeFigureOut">
              <a:rPr lang="en-US" altLang="en-US"/>
              <a:pPr>
                <a:defRPr/>
              </a:pPr>
              <a:t>3/23/20</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B3140883-0D5B-4776-B05F-9382464C69AD}" type="slidenum">
              <a:rPr lang="en-GB" altLang="en-US"/>
              <a:pPr>
                <a:defRPr/>
              </a:pPr>
              <a:t>‹#›</a:t>
            </a:fld>
            <a:endParaRPr lang="en-GB" altLang="en-US"/>
          </a:p>
        </p:txBody>
      </p:sp>
    </p:spTree>
    <p:extLst>
      <p:ext uri="{BB962C8B-B14F-4D97-AF65-F5344CB8AC3E}">
        <p14:creationId xmlns:p14="http://schemas.microsoft.com/office/powerpoint/2010/main" val="387916829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lgn="ctr" eaLnBrk="0" hangingPunct="0">
              <a:defRPr/>
            </a:lvl1pPr>
          </a:lstStyle>
          <a:p>
            <a:pPr>
              <a:defRPr/>
            </a:pPr>
            <a:fld id="{6FB87299-DD10-4743-812E-6551DF38A033}" type="datetimeFigureOut">
              <a:rPr lang="en-US" altLang="en-US"/>
              <a:pPr>
                <a:defRPr/>
              </a:pPr>
              <a:t>3/23/20</a:t>
            </a:fld>
            <a:endParaRPr lang="en-GB" alt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p:cNvSpPr>
            <a:spLocks noGrp="1"/>
          </p:cNvSpPr>
          <p:nvPr>
            <p:ph type="sldNum" sz="quarter" idx="12"/>
          </p:nvPr>
        </p:nvSpPr>
        <p:spPr/>
        <p:txBody>
          <a:bodyPr/>
          <a:lstStyle>
            <a:lvl1pPr eaLnBrk="0" hangingPunct="0">
              <a:defRPr/>
            </a:lvl1pPr>
          </a:lstStyle>
          <a:p>
            <a:pPr>
              <a:defRPr/>
            </a:pPr>
            <a:fld id="{51088A59-9B82-4450-AB63-17A41FA163AB}" type="slidenum">
              <a:rPr lang="en-GB" altLang="en-US"/>
              <a:pPr>
                <a:defRPr/>
              </a:pPr>
              <a:t>‹#›</a:t>
            </a:fld>
            <a:endParaRPr lang="en-GB" altLang="en-US"/>
          </a:p>
        </p:txBody>
      </p:sp>
    </p:spTree>
    <p:extLst>
      <p:ext uri="{BB962C8B-B14F-4D97-AF65-F5344CB8AC3E}">
        <p14:creationId xmlns:p14="http://schemas.microsoft.com/office/powerpoint/2010/main" val="422237545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lgn="ctr" eaLnBrk="0" hangingPunct="0">
              <a:defRPr/>
            </a:lvl1pPr>
          </a:lstStyle>
          <a:p>
            <a:pPr>
              <a:defRPr/>
            </a:pPr>
            <a:fld id="{8BFC4F80-6F8E-4942-A724-DFB285BA5B97}" type="datetimeFigureOut">
              <a:rPr lang="en-US" altLang="en-US"/>
              <a:pPr>
                <a:defRPr/>
              </a:pPr>
              <a:t>3/23/20</a:t>
            </a:fld>
            <a:endParaRPr lang="en-GB" alt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p:cNvSpPr>
            <a:spLocks noGrp="1"/>
          </p:cNvSpPr>
          <p:nvPr>
            <p:ph type="sldNum" sz="quarter" idx="12"/>
          </p:nvPr>
        </p:nvSpPr>
        <p:spPr/>
        <p:txBody>
          <a:bodyPr/>
          <a:lstStyle>
            <a:lvl1pPr eaLnBrk="0" hangingPunct="0">
              <a:defRPr/>
            </a:lvl1pPr>
          </a:lstStyle>
          <a:p>
            <a:pPr>
              <a:defRPr/>
            </a:pPr>
            <a:fld id="{E8278806-10B2-46C3-8729-BC78720BBC0A}" type="slidenum">
              <a:rPr lang="en-GB" altLang="en-US"/>
              <a:pPr>
                <a:defRPr/>
              </a:pPr>
              <a:t>‹#›</a:t>
            </a:fld>
            <a:endParaRPr lang="en-GB" altLang="en-US"/>
          </a:p>
        </p:txBody>
      </p:sp>
    </p:spTree>
    <p:extLst>
      <p:ext uri="{BB962C8B-B14F-4D97-AF65-F5344CB8AC3E}">
        <p14:creationId xmlns:p14="http://schemas.microsoft.com/office/powerpoint/2010/main" val="308395615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eaLnBrk="0" hangingPunct="0">
              <a:defRPr/>
            </a:lvl1pPr>
          </a:lstStyle>
          <a:p>
            <a:pPr>
              <a:defRPr/>
            </a:pPr>
            <a:fld id="{AA9374D5-7E34-4F9D-9C6C-DBE1F78FA9EA}" type="datetimeFigureOut">
              <a:rPr lang="en-US" altLang="en-US"/>
              <a:pPr>
                <a:defRPr/>
              </a:pPr>
              <a:t>3/23/20</a:t>
            </a:fld>
            <a:endParaRPr lang="en-GB" alt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p:cNvSpPr>
            <a:spLocks noGrp="1"/>
          </p:cNvSpPr>
          <p:nvPr>
            <p:ph type="sldNum" sz="quarter" idx="12"/>
          </p:nvPr>
        </p:nvSpPr>
        <p:spPr/>
        <p:txBody>
          <a:bodyPr/>
          <a:lstStyle>
            <a:lvl1pPr eaLnBrk="0" hangingPunct="0">
              <a:defRPr/>
            </a:lvl1pPr>
          </a:lstStyle>
          <a:p>
            <a:pPr>
              <a:defRPr/>
            </a:pPr>
            <a:fld id="{C432AA4D-555A-43DF-8F17-6BD501DE7CE9}" type="slidenum">
              <a:rPr lang="en-GB" altLang="en-US"/>
              <a:pPr>
                <a:defRPr/>
              </a:pPr>
              <a:t>‹#›</a:t>
            </a:fld>
            <a:endParaRPr lang="en-GB" altLang="en-US"/>
          </a:p>
        </p:txBody>
      </p:sp>
    </p:spTree>
    <p:extLst>
      <p:ext uri="{BB962C8B-B14F-4D97-AF65-F5344CB8AC3E}">
        <p14:creationId xmlns:p14="http://schemas.microsoft.com/office/powerpoint/2010/main" val="36268833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B30DC462-869C-4A14-883F-54B47BCC816C}" type="datetimeFigureOut">
              <a:rPr lang="en-US" altLang="en-US"/>
              <a:pPr>
                <a:defRPr/>
              </a:pPr>
              <a:t>3/23/20</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D247C021-2B7A-47CA-BD14-C27C33103FAE}" type="slidenum">
              <a:rPr lang="en-GB" altLang="en-US"/>
              <a:pPr>
                <a:defRPr/>
              </a:pPr>
              <a:t>‹#›</a:t>
            </a:fld>
            <a:endParaRPr lang="en-GB" altLang="en-US"/>
          </a:p>
        </p:txBody>
      </p:sp>
    </p:spTree>
    <p:extLst>
      <p:ext uri="{BB962C8B-B14F-4D97-AF65-F5344CB8AC3E}">
        <p14:creationId xmlns:p14="http://schemas.microsoft.com/office/powerpoint/2010/main" val="10061814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7C33A89F-6447-4523-925E-716C95EF8BFE}" type="datetimeFigureOut">
              <a:rPr lang="en-US" altLang="en-US"/>
              <a:pPr>
                <a:defRPr/>
              </a:pPr>
              <a:t>3/23/20</a:t>
            </a:fld>
            <a:endParaRPr lang="en-GB" alt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p:cNvSpPr>
            <a:spLocks noGrp="1"/>
          </p:cNvSpPr>
          <p:nvPr>
            <p:ph type="sldNum" sz="quarter" idx="12"/>
          </p:nvPr>
        </p:nvSpPr>
        <p:spPr/>
        <p:txBody>
          <a:bodyPr/>
          <a:lstStyle>
            <a:lvl1pPr eaLnBrk="0" hangingPunct="0">
              <a:defRPr/>
            </a:lvl1pPr>
          </a:lstStyle>
          <a:p>
            <a:pPr>
              <a:defRPr/>
            </a:pPr>
            <a:fld id="{C5C6CAA5-0AFA-4FA7-BA77-058F876AF1FA}" type="slidenum">
              <a:rPr lang="en-GB" altLang="en-US"/>
              <a:pPr>
                <a:defRPr/>
              </a:pPr>
              <a:t>‹#›</a:t>
            </a:fld>
            <a:endParaRPr lang="en-GB" altLang="en-US"/>
          </a:p>
        </p:txBody>
      </p:sp>
    </p:spTree>
    <p:extLst>
      <p:ext uri="{BB962C8B-B14F-4D97-AF65-F5344CB8AC3E}">
        <p14:creationId xmlns:p14="http://schemas.microsoft.com/office/powerpoint/2010/main" val="160589359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35C1903-1DB5-4C37-B5B8-99529ED29CDD}" type="datetimeFigureOut">
              <a:rPr lang="en-US" altLang="en-US"/>
              <a:pPr>
                <a:defRPr/>
              </a:pPr>
              <a:t>3/23/20</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469DA2D9-90E6-4411-8465-A4E669F412C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5826"/>
            <a:ext cx="9129524" cy="6086349"/>
          </a:xfrm>
          <a:prstGeom prst="rect">
            <a:avLst/>
          </a:prstGeom>
        </p:spPr>
      </p:pic>
    </p:spTree>
    <p:extLst>
      <p:ext uri="{BB962C8B-B14F-4D97-AF65-F5344CB8AC3E}">
        <p14:creationId xmlns:p14="http://schemas.microsoft.com/office/powerpoint/2010/main" val="296175474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0" y="5971927"/>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400" b="1" dirty="0">
                <a:solidFill>
                  <a:schemeClr val="bg1"/>
                </a:solidFill>
                <a:latin typeface="Century Gothic" panose="020B0502020202020204" pitchFamily="34" charset="0"/>
                <a:ea typeface="+mn-ea"/>
              </a:rPr>
              <a:t>Jesus said: ‘Look at the flowers…’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751" y="404664"/>
            <a:ext cx="8392498" cy="5472608"/>
          </a:xfrm>
          <a:prstGeom prst="rect">
            <a:avLst/>
          </a:prstGeom>
          <a:ln>
            <a:solidFill>
              <a:schemeClr val="bg1"/>
            </a:solidFill>
          </a:ln>
        </p:spPr>
      </p:pic>
    </p:spTree>
    <p:extLst>
      <p:ext uri="{BB962C8B-B14F-4D97-AF65-F5344CB8AC3E}">
        <p14:creationId xmlns:p14="http://schemas.microsoft.com/office/powerpoint/2010/main" val="8917394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0" y="5971927"/>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400" b="1" dirty="0">
                <a:solidFill>
                  <a:schemeClr val="bg1"/>
                </a:solidFill>
                <a:latin typeface="Century Gothic" panose="020B0502020202020204" pitchFamily="34" charset="0"/>
                <a:ea typeface="+mn-ea"/>
              </a:rPr>
              <a:t>Jesus said: ‘God cares…’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92696"/>
            <a:ext cx="9144000" cy="4464497"/>
          </a:xfrm>
          <a:prstGeom prst="rect">
            <a:avLst/>
          </a:prstGeom>
        </p:spPr>
      </p:pic>
    </p:spTree>
    <p:extLst>
      <p:ext uri="{BB962C8B-B14F-4D97-AF65-F5344CB8AC3E}">
        <p14:creationId xmlns:p14="http://schemas.microsoft.com/office/powerpoint/2010/main" val="209803550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692696"/>
            <a:ext cx="7733733" cy="4680520"/>
          </a:xfrm>
          <a:prstGeom prst="rect">
            <a:avLst/>
          </a:prstGeom>
        </p:spPr>
      </p:pic>
    </p:spTree>
    <p:extLst>
      <p:ext uri="{BB962C8B-B14F-4D97-AF65-F5344CB8AC3E}">
        <p14:creationId xmlns:p14="http://schemas.microsoft.com/office/powerpoint/2010/main" val="70419485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ap and germs video cli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8800" y="0"/>
            <a:ext cx="5486400" cy="6858000"/>
          </a:xfrm>
          <a:prstGeom prst="rect">
            <a:avLst/>
          </a:prstGeom>
        </p:spPr>
      </p:pic>
    </p:spTree>
    <p:extLst>
      <p:ext uri="{BB962C8B-B14F-4D97-AF65-F5344CB8AC3E}">
        <p14:creationId xmlns:p14="http://schemas.microsoft.com/office/powerpoint/2010/main" val="1906380269"/>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692696"/>
            <a:ext cx="7733733" cy="468052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372587"/>
            <a:ext cx="9314899" cy="5457949"/>
          </a:xfrm>
          <a:prstGeom prst="rect">
            <a:avLst/>
          </a:prstGeom>
        </p:spPr>
      </p:pic>
    </p:spTree>
    <p:extLst>
      <p:ext uri="{BB962C8B-B14F-4D97-AF65-F5344CB8AC3E}">
        <p14:creationId xmlns:p14="http://schemas.microsoft.com/office/powerpoint/2010/main" val="2470964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xit" presetSubtype="32" fill="hold" nodeType="after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fltVal val="0"/>
                                          </p:val>
                                        </p:tav>
                                      </p:tavLst>
                                    </p:anim>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0269" y="3501008"/>
            <a:ext cx="4150252" cy="3110528"/>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188640"/>
            <a:ext cx="4320480" cy="395594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520" y="4144580"/>
            <a:ext cx="3773753" cy="2517801"/>
          </a:xfrm>
          <a:prstGeom prst="rect">
            <a:avLst/>
          </a:prstGeom>
          <a:ln>
            <a:solidFill>
              <a:schemeClr val="bg1"/>
            </a:solidFill>
          </a:ln>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7485" y="1916832"/>
            <a:ext cx="401099" cy="284738"/>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34264" y="548680"/>
            <a:ext cx="1898843" cy="1812802"/>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06113" y="5120032"/>
            <a:ext cx="1791658" cy="1615292"/>
          </a:xfrm>
          <a:prstGeom prst="rect">
            <a:avLst/>
          </a:prstGeom>
        </p:spPr>
      </p:pic>
      <p:grpSp>
        <p:nvGrpSpPr>
          <p:cNvPr id="14" name="Group 13"/>
          <p:cNvGrpSpPr/>
          <p:nvPr/>
        </p:nvGrpSpPr>
        <p:grpSpPr>
          <a:xfrm>
            <a:off x="4770270" y="288226"/>
            <a:ext cx="4067450" cy="2871511"/>
            <a:chOff x="995566" y="692696"/>
            <a:chExt cx="7152868" cy="5049734"/>
          </a:xfrm>
        </p:grpSpPr>
        <p:sp>
          <p:nvSpPr>
            <p:cNvPr id="15" name="TextBox 14"/>
            <p:cNvSpPr txBox="1">
              <a:spLocks noChangeArrowheads="1"/>
            </p:cNvSpPr>
            <p:nvPr/>
          </p:nvSpPr>
          <p:spPr bwMode="auto">
            <a:xfrm>
              <a:off x="995566" y="4281069"/>
              <a:ext cx="7152868" cy="146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b="1" dirty="0">
                  <a:solidFill>
                    <a:schemeClr val="bg1"/>
                  </a:solidFill>
                  <a:latin typeface="Century Gothic" panose="020B0502020202020204" pitchFamily="34" charset="0"/>
                  <a:ea typeface="+mn-ea"/>
                </a:rPr>
                <a:t>Help each other</a:t>
              </a:r>
            </a:p>
            <a:p>
              <a:pPr algn="ctr">
                <a:spcBef>
                  <a:spcPct val="0"/>
                </a:spcBef>
                <a:buFont typeface="Arial" panose="020B0604020202020204" pitchFamily="34" charset="0"/>
                <a:buNone/>
                <a:defRPr/>
              </a:pPr>
              <a:r>
                <a:rPr lang="en-GB" sz="1600" b="1" i="1" dirty="0" err="1">
                  <a:solidFill>
                    <a:schemeClr val="bg1"/>
                  </a:solidFill>
                  <a:latin typeface="Century Gothic" panose="020B0502020202020204" pitchFamily="34" charset="0"/>
                  <a:ea typeface="+mn-ea"/>
                </a:rPr>
                <a:t>Galations</a:t>
              </a:r>
              <a:r>
                <a:rPr lang="en-GB" sz="1600" b="1" i="1" dirty="0">
                  <a:solidFill>
                    <a:schemeClr val="bg1"/>
                  </a:solidFill>
                  <a:latin typeface="Century Gothic" panose="020B0502020202020204" pitchFamily="34" charset="0"/>
                  <a:ea typeface="+mn-ea"/>
                </a:rPr>
                <a:t> 6:2</a:t>
              </a:r>
              <a:endParaRPr lang="en-GB" sz="1400" b="1" i="1" dirty="0">
                <a:solidFill>
                  <a:schemeClr val="bg1"/>
                </a:solidFill>
                <a:latin typeface="Century Gothic" panose="020B0502020202020204" pitchFamily="34" charset="0"/>
                <a:ea typeface="+mn-ea"/>
              </a:endParaRPr>
            </a:p>
          </p:txBody>
        </p:sp>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5566" y="692696"/>
              <a:ext cx="7152868" cy="3535454"/>
            </a:xfrm>
            <a:prstGeom prst="rect">
              <a:avLst/>
            </a:prstGeom>
            <a:ln>
              <a:solidFill>
                <a:schemeClr val="bg1"/>
              </a:solidFill>
            </a:ln>
          </p:spPr>
        </p:pic>
      </p:grpSp>
    </p:spTree>
    <p:extLst>
      <p:ext uri="{BB962C8B-B14F-4D97-AF65-F5344CB8AC3E}">
        <p14:creationId xmlns:p14="http://schemas.microsoft.com/office/powerpoint/2010/main" val="15731696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260648"/>
            <a:ext cx="8579238" cy="5254784"/>
          </a:xfrm>
          <a:prstGeom prst="rect">
            <a:avLst/>
          </a:prstGeom>
          <a:ln>
            <a:solidFill>
              <a:schemeClr val="bg1"/>
            </a:solidFill>
          </a:ln>
        </p:spPr>
      </p:pic>
      <p:sp>
        <p:nvSpPr>
          <p:cNvPr id="3" name="TextBox 2"/>
          <p:cNvSpPr txBox="1">
            <a:spLocks noChangeArrowheads="1"/>
          </p:cNvSpPr>
          <p:nvPr/>
        </p:nvSpPr>
        <p:spPr bwMode="auto">
          <a:xfrm>
            <a:off x="323528" y="5589240"/>
            <a:ext cx="85792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400" b="1" dirty="0">
                <a:solidFill>
                  <a:schemeClr val="bg1"/>
                </a:solidFill>
                <a:latin typeface="Century Gothic" panose="020B0502020202020204" pitchFamily="34" charset="0"/>
                <a:ea typeface="+mn-ea"/>
              </a:rPr>
              <a:t>Give all your worries to God</a:t>
            </a:r>
          </a:p>
          <a:p>
            <a:pPr algn="ctr">
              <a:spcBef>
                <a:spcPct val="0"/>
              </a:spcBef>
              <a:buFont typeface="Arial" panose="020B0604020202020204" pitchFamily="34" charset="0"/>
              <a:buNone/>
              <a:defRPr/>
            </a:pPr>
            <a:r>
              <a:rPr lang="en-GB" sz="2400" b="1" i="1" dirty="0">
                <a:solidFill>
                  <a:schemeClr val="bg1"/>
                </a:solidFill>
                <a:latin typeface="Century Gothic" panose="020B0502020202020204" pitchFamily="34" charset="0"/>
                <a:ea typeface="+mn-ea"/>
              </a:rPr>
              <a:t>I Peter 5:7</a:t>
            </a:r>
            <a:endParaRPr lang="en-GB" sz="2000" b="1" i="1" dirty="0">
              <a:solidFill>
                <a:schemeClr val="bg1"/>
              </a:solidFill>
              <a:latin typeface="Century Gothic" panose="020B0502020202020204" pitchFamily="34" charset="0"/>
              <a:ea typeface="+mn-ea"/>
            </a:endParaRPr>
          </a:p>
        </p:txBody>
      </p:sp>
    </p:spTree>
    <p:extLst>
      <p:ext uri="{BB962C8B-B14F-4D97-AF65-F5344CB8AC3E}">
        <p14:creationId xmlns:p14="http://schemas.microsoft.com/office/powerpoint/2010/main" val="287600023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5971927"/>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400" b="1" i="1" dirty="0">
                <a:solidFill>
                  <a:schemeClr val="bg1"/>
                </a:solidFill>
                <a:latin typeface="Century Gothic" panose="020B0502020202020204" pitchFamily="34" charset="0"/>
                <a:ea typeface="+mn-ea"/>
              </a:rPr>
              <a:t>Thank you that you care for us</a:t>
            </a:r>
          </a:p>
        </p:txBody>
      </p:sp>
      <p:pic>
        <p:nvPicPr>
          <p:cNvPr id="5" name="Picture 4" descr="A close up of a persons hand&#10;&#10;Description automatically generated">
            <a:extLst>
              <a:ext uri="{FF2B5EF4-FFF2-40B4-BE49-F238E27FC236}">
                <a16:creationId xmlns:a16="http://schemas.microsoft.com/office/drawing/2014/main" id="{E6D3C0AB-E8AA-47CD-9CBC-53946B92C1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804" y="383381"/>
            <a:ext cx="8100392" cy="5396043"/>
          </a:xfrm>
          <a:prstGeom prst="rect">
            <a:avLst/>
          </a:prstGeom>
          <a:ln>
            <a:solidFill>
              <a:schemeClr val="bg1"/>
            </a:solidFill>
          </a:ln>
        </p:spPr>
      </p:pic>
    </p:spTree>
    <p:extLst>
      <p:ext uri="{BB962C8B-B14F-4D97-AF65-F5344CB8AC3E}">
        <p14:creationId xmlns:p14="http://schemas.microsoft.com/office/powerpoint/2010/main" val="236897908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5827911"/>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400" b="1" i="1" dirty="0">
                <a:solidFill>
                  <a:schemeClr val="bg1"/>
                </a:solidFill>
                <a:latin typeface="Century Gothic" panose="020B0502020202020204" pitchFamily="34" charset="0"/>
                <a:ea typeface="+mn-ea"/>
              </a:rPr>
              <a:t>Thank you that you care for them</a:t>
            </a:r>
          </a:p>
        </p:txBody>
      </p:sp>
      <p:pic>
        <p:nvPicPr>
          <p:cNvPr id="4" name="Picture 3" descr="A picture containing man, board&#10;&#10;Description automatically generated">
            <a:extLst>
              <a:ext uri="{FF2B5EF4-FFF2-40B4-BE49-F238E27FC236}">
                <a16:creationId xmlns:a16="http://schemas.microsoft.com/office/drawing/2014/main" id="{0206C970-7167-4EC1-BA74-B717E32BDC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5606" y="487215"/>
            <a:ext cx="7092788" cy="5246041"/>
          </a:xfrm>
          <a:prstGeom prst="rect">
            <a:avLst/>
          </a:prstGeom>
        </p:spPr>
      </p:pic>
    </p:spTree>
    <p:extLst>
      <p:ext uri="{BB962C8B-B14F-4D97-AF65-F5344CB8AC3E}">
        <p14:creationId xmlns:p14="http://schemas.microsoft.com/office/powerpoint/2010/main" val="5302289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5971927"/>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400" b="1" i="1" dirty="0">
                <a:solidFill>
                  <a:schemeClr val="bg1"/>
                </a:solidFill>
                <a:latin typeface="Century Gothic" panose="020B0502020202020204" pitchFamily="34" charset="0"/>
                <a:ea typeface="+mn-ea"/>
              </a:rPr>
              <a:t>Thank you that you care for them</a:t>
            </a:r>
          </a:p>
        </p:txBody>
      </p:sp>
      <p:pic>
        <p:nvPicPr>
          <p:cNvPr id="5" name="Picture 4" descr="A picture containing person, woman, cake, cutting&#10;&#10;Description automatically generated">
            <a:extLst>
              <a:ext uri="{FF2B5EF4-FFF2-40B4-BE49-F238E27FC236}">
                <a16:creationId xmlns:a16="http://schemas.microsoft.com/office/drawing/2014/main" id="{AEE6FD45-F0D5-4C97-9832-750C7D350D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562" y="548680"/>
            <a:ext cx="7884876" cy="5256584"/>
          </a:xfrm>
          <a:prstGeom prst="rect">
            <a:avLst/>
          </a:prstGeom>
          <a:ln>
            <a:solidFill>
              <a:schemeClr val="bg1"/>
            </a:solidFill>
          </a:ln>
        </p:spPr>
      </p:pic>
    </p:spTree>
    <p:extLst>
      <p:ext uri="{BB962C8B-B14F-4D97-AF65-F5344CB8AC3E}">
        <p14:creationId xmlns:p14="http://schemas.microsoft.com/office/powerpoint/2010/main" val="19460411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692696"/>
            <a:ext cx="7733733" cy="4680520"/>
          </a:xfrm>
          <a:prstGeom prst="rect">
            <a:avLst/>
          </a:prstGeom>
        </p:spPr>
      </p:pic>
      <p:sp>
        <p:nvSpPr>
          <p:cNvPr id="5" name="TextBox 3"/>
          <p:cNvSpPr txBox="1">
            <a:spLocks noChangeArrowheads="1"/>
          </p:cNvSpPr>
          <p:nvPr/>
        </p:nvSpPr>
        <p:spPr bwMode="auto">
          <a:xfrm>
            <a:off x="35496" y="6525344"/>
            <a:ext cx="4536504"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100" i="1" dirty="0">
                <a:solidFill>
                  <a:schemeClr val="bg1"/>
                </a:solidFill>
                <a:latin typeface="Century Gothic" panose="020B0502020202020204" pitchFamily="34" charset="0"/>
              </a:rPr>
              <a:t>Pictures in this presentation are copyright-free from </a:t>
            </a:r>
            <a:r>
              <a:rPr lang="en-GB" altLang="en-US" sz="1100" i="1" dirty="0" err="1">
                <a:solidFill>
                  <a:schemeClr val="bg1"/>
                </a:solidFill>
                <a:latin typeface="Century Gothic" panose="020B0502020202020204" pitchFamily="34" charset="0"/>
              </a:rPr>
              <a:t>pixabay</a:t>
            </a:r>
            <a:endParaRPr lang="en-GB" altLang="en-US" sz="11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0671645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5971927"/>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400" b="1" i="1" dirty="0">
                <a:solidFill>
                  <a:schemeClr val="bg1"/>
                </a:solidFill>
                <a:latin typeface="Century Gothic" panose="020B0502020202020204" pitchFamily="34" charset="0"/>
                <a:ea typeface="+mn-ea"/>
              </a:rPr>
              <a:t>Thank you that you care for me</a:t>
            </a:r>
          </a:p>
        </p:txBody>
      </p:sp>
      <p:pic>
        <p:nvPicPr>
          <p:cNvPr id="4" name="Picture 3" descr="A picture containing red, table, clock, cat&#10;&#10;Description automatically generated">
            <a:extLst>
              <a:ext uri="{FF2B5EF4-FFF2-40B4-BE49-F238E27FC236}">
                <a16:creationId xmlns:a16="http://schemas.microsoft.com/office/drawing/2014/main" id="{2EA9CEEE-EF9F-496B-980E-E75ABA456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840" y="260648"/>
            <a:ext cx="7452320" cy="5589240"/>
          </a:xfrm>
          <a:prstGeom prst="rect">
            <a:avLst/>
          </a:prstGeom>
          <a:ln>
            <a:solidFill>
              <a:schemeClr val="bg1"/>
            </a:solidFill>
          </a:ln>
        </p:spPr>
      </p:pic>
    </p:spTree>
    <p:extLst>
      <p:ext uri="{BB962C8B-B14F-4D97-AF65-F5344CB8AC3E}">
        <p14:creationId xmlns:p14="http://schemas.microsoft.com/office/powerpoint/2010/main" val="34759372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splay, room&#10;&#10;Description automatically generated">
            <a:extLst>
              <a:ext uri="{FF2B5EF4-FFF2-40B4-BE49-F238E27FC236}">
                <a16:creationId xmlns:a16="http://schemas.microsoft.com/office/drawing/2014/main" id="{B6E0271F-A191-490B-9D1A-F539DDBE03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4" y="836712"/>
            <a:ext cx="9157669" cy="5184576"/>
          </a:xfrm>
          <a:prstGeom prst="rect">
            <a:avLst/>
          </a:prstGeom>
        </p:spPr>
      </p:pic>
    </p:spTree>
    <p:extLst>
      <p:ext uri="{BB962C8B-B14F-4D97-AF65-F5344CB8AC3E}">
        <p14:creationId xmlns:p14="http://schemas.microsoft.com/office/powerpoint/2010/main" val="72082106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4813"/>
            <a:ext cx="9144000" cy="60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0825" y="1340768"/>
            <a:ext cx="8642350" cy="1015663"/>
          </a:xfrm>
          <a:prstGeom prst="rect">
            <a:avLst/>
          </a:prstGeom>
          <a:noFill/>
        </p:spPr>
        <p:txBody>
          <a:bodyPr>
            <a:spAutoFit/>
          </a:bodyPr>
          <a:lstStyle/>
          <a:p>
            <a:pPr algn="ctr">
              <a:defRPr/>
            </a:pPr>
            <a:r>
              <a:rPr lang="en-GB" sz="6000" b="1" dirty="0">
                <a:effectLst>
                  <a:outerShdw blurRad="38100" dist="38100" dir="2700000" algn="tl">
                    <a:srgbClr val="000000">
                      <a:alpha val="43137"/>
                    </a:srgbClr>
                  </a:outerShdw>
                </a:effectLst>
                <a:latin typeface="Century Gothic" panose="020B0502020202020204" pitchFamily="34" charset="0"/>
              </a:rPr>
              <a:t>Live lovingly</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87881" y="994420"/>
            <a:ext cx="5368238" cy="4869160"/>
            <a:chOff x="1007559" y="1296144"/>
            <a:chExt cx="7560930" cy="6858000"/>
          </a:xfrm>
        </p:grpSpPr>
        <p:sp>
          <p:nvSpPr>
            <p:cNvPr id="3" name="Rectangle 2"/>
            <p:cNvSpPr/>
            <p:nvPr/>
          </p:nvSpPr>
          <p:spPr>
            <a:xfrm>
              <a:off x="2987824" y="2924944"/>
              <a:ext cx="3600400" cy="36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559" y="1296144"/>
              <a:ext cx="7560930" cy="6858000"/>
            </a:xfrm>
            <a:prstGeom prst="rect">
              <a:avLst/>
            </a:prstGeom>
          </p:spPr>
        </p:pic>
      </p:grpSp>
    </p:spTree>
    <p:extLst>
      <p:ext uri="{BB962C8B-B14F-4D97-AF65-F5344CB8AC3E}">
        <p14:creationId xmlns:p14="http://schemas.microsoft.com/office/powerpoint/2010/main" val="17426045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55869"/>
          <a:stretch/>
        </p:blipFill>
        <p:spPr>
          <a:xfrm>
            <a:off x="2087724" y="260647"/>
            <a:ext cx="4968552" cy="6344657"/>
          </a:xfrm>
          <a:prstGeom prst="rect">
            <a:avLst/>
          </a:prstGeom>
          <a:ln>
            <a:solidFill>
              <a:schemeClr val="bg1"/>
            </a:solidFill>
          </a:ln>
        </p:spPr>
      </p:pic>
    </p:spTree>
    <p:extLst>
      <p:ext uri="{BB962C8B-B14F-4D97-AF65-F5344CB8AC3E}">
        <p14:creationId xmlns:p14="http://schemas.microsoft.com/office/powerpoint/2010/main" val="362020031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027" y="332656"/>
            <a:ext cx="8761946" cy="6192688"/>
          </a:xfrm>
          <a:prstGeom prst="rect">
            <a:avLst/>
          </a:prstGeom>
        </p:spPr>
      </p:pic>
      <p:sp>
        <p:nvSpPr>
          <p:cNvPr id="3" name="Rectangle 2"/>
          <p:cNvSpPr/>
          <p:nvPr/>
        </p:nvSpPr>
        <p:spPr>
          <a:xfrm>
            <a:off x="4932040" y="-171400"/>
            <a:ext cx="2661306" cy="5386090"/>
          </a:xfrm>
          <a:prstGeom prst="rect">
            <a:avLst/>
          </a:prstGeom>
          <a:noFill/>
        </p:spPr>
        <p:txBody>
          <a:bodyPr wrap="none" lIns="91440" tIns="45720" rIns="91440" bIns="45720">
            <a:spAutoFit/>
          </a:bodyPr>
          <a:lstStyle/>
          <a:p>
            <a:pPr algn="ctr"/>
            <a:r>
              <a:rPr lang="en-US" sz="34400" b="1" cap="none" spc="50" dirty="0">
                <a:ln w="0">
                  <a:solidFill>
                    <a:sysClr val="windowText" lastClr="000000"/>
                  </a:solidFill>
                </a:ln>
                <a:solidFill>
                  <a:srgbClr val="FF0000"/>
                </a:solidFill>
                <a:effectLst>
                  <a:innerShdw blurRad="63500" dist="50800" dir="13500000">
                    <a:srgbClr val="000000">
                      <a:alpha val="50000"/>
                    </a:srgbClr>
                  </a:innerShdw>
                </a:effectLst>
                <a:latin typeface="Century Gothic" panose="020B0502020202020204" pitchFamily="34" charset="0"/>
              </a:rPr>
              <a:t>?</a:t>
            </a:r>
          </a:p>
        </p:txBody>
      </p:sp>
    </p:spTree>
    <p:extLst>
      <p:ext uri="{BB962C8B-B14F-4D97-AF65-F5344CB8AC3E}">
        <p14:creationId xmlns:p14="http://schemas.microsoft.com/office/powerpoint/2010/main" val="20660758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RBoxer\Downloads\school-2276269_19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9138" y="333375"/>
            <a:ext cx="7705725" cy="53990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Box 1"/>
          <p:cNvSpPr txBox="1">
            <a:spLocks noChangeArrowheads="1"/>
          </p:cNvSpPr>
          <p:nvPr/>
        </p:nvSpPr>
        <p:spPr bwMode="auto">
          <a:xfrm>
            <a:off x="684213" y="5732463"/>
            <a:ext cx="7812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6000" b="1" dirty="0">
                <a:solidFill>
                  <a:schemeClr val="bg1"/>
                </a:solidFill>
                <a:latin typeface="Century Gothic" panose="020B0502020202020204" pitchFamily="34" charset="0"/>
              </a:rPr>
              <a:t>Jesus’ Lesson</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800" y="296863"/>
            <a:ext cx="8353425" cy="62642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459" name="Group 3"/>
          <p:cNvGrpSpPr>
            <a:grpSpLocks/>
          </p:cNvGrpSpPr>
          <p:nvPr/>
        </p:nvGrpSpPr>
        <p:grpSpPr bwMode="auto">
          <a:xfrm>
            <a:off x="250825" y="6165850"/>
            <a:ext cx="882650" cy="503238"/>
            <a:chOff x="251520" y="5877272"/>
            <a:chExt cx="1512168" cy="792088"/>
          </a:xfrm>
        </p:grpSpPr>
        <p:sp>
          <p:nvSpPr>
            <p:cNvPr id="5" name="Rectangle 4"/>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19461"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142875" y="5157788"/>
            <a:ext cx="8858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800" b="1" dirty="0">
                <a:solidFill>
                  <a:schemeClr val="bg1"/>
                </a:solidFill>
                <a:latin typeface="Century Gothic" panose="020B0502020202020204" pitchFamily="34" charset="0"/>
                <a:ea typeface="+mn-ea"/>
              </a:rPr>
              <a:t>Jesus said: ‘Don’t worry</a:t>
            </a:r>
            <a:r>
              <a:rPr lang="en-GB" sz="4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t>
            </a:r>
            <a:endParaRPr lang="en-GB" sz="4800" b="1" dirty="0">
              <a:solidFill>
                <a:schemeClr val="bg1"/>
              </a:solidFill>
              <a:latin typeface="Century Gothic" panose="020B0502020202020204" pitchFamily="34" charset="0"/>
              <a:ea typeface="+mn-ea"/>
            </a:endParaRPr>
          </a:p>
        </p:txBody>
      </p:sp>
      <p:pic>
        <p:nvPicPr>
          <p:cNvPr id="2048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4300" y="303213"/>
            <a:ext cx="6375400" cy="4781550"/>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484" name="Group 3"/>
          <p:cNvGrpSpPr>
            <a:grpSpLocks/>
          </p:cNvGrpSpPr>
          <p:nvPr/>
        </p:nvGrpSpPr>
        <p:grpSpPr bwMode="auto">
          <a:xfrm>
            <a:off x="250825" y="6165850"/>
            <a:ext cx="882650" cy="503238"/>
            <a:chOff x="251520" y="5877272"/>
            <a:chExt cx="1512168" cy="792088"/>
          </a:xfrm>
        </p:grpSpPr>
        <p:sp>
          <p:nvSpPr>
            <p:cNvPr id="5" name="Rectangle 4"/>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20486"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142875" y="5971927"/>
            <a:ext cx="8858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 typeface="Arial" panose="020B0604020202020204" pitchFamily="34" charset="0"/>
              <a:buNone/>
              <a:defRPr/>
            </a:pPr>
            <a:r>
              <a:rPr lang="en-GB" sz="4400" b="1" dirty="0">
                <a:solidFill>
                  <a:schemeClr val="bg1"/>
                </a:solidFill>
                <a:latin typeface="Century Gothic" panose="020B0502020202020204" pitchFamily="34" charset="0"/>
                <a:ea typeface="+mn-ea"/>
              </a:rPr>
              <a:t>Jesus said: ‘Look at the birds…’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552" y="404663"/>
            <a:ext cx="8350895" cy="5567263"/>
          </a:xfrm>
          <a:prstGeom prst="rect">
            <a:avLst/>
          </a:prstGeom>
          <a:ln>
            <a:solidFill>
              <a:schemeClr val="bg1"/>
            </a:solidFill>
          </a:ln>
        </p:spPr>
      </p:pic>
    </p:spTree>
    <p:extLst>
      <p:ext uri="{BB962C8B-B14F-4D97-AF65-F5344CB8AC3E}">
        <p14:creationId xmlns:p14="http://schemas.microsoft.com/office/powerpoint/2010/main" val="1763576124"/>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2303</TotalTime>
  <Words>1343</Words>
  <Application>Microsoft Macintosh PowerPoint</Application>
  <PresentationFormat>On-screen Show (4:3)</PresentationFormat>
  <Paragraphs>72</Paragraphs>
  <Slides>22</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Borough of Kingston</dc:title>
  <dc:creator>systemtest</dc:creator>
  <cp:lastModifiedBy>Vanessa Vollebregt</cp:lastModifiedBy>
  <cp:revision>81</cp:revision>
  <cp:lastPrinted>2020-03-16T14:23:00Z</cp:lastPrinted>
  <dcterms:created xsi:type="dcterms:W3CDTF">2007-01-25T14:09:13Z</dcterms:created>
  <dcterms:modified xsi:type="dcterms:W3CDTF">2020-03-23T11:26:16Z</dcterms:modified>
</cp:coreProperties>
</file>