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70" r:id="rId2"/>
    <p:sldMasterId id="2147483671" r:id="rId3"/>
  </p:sldMasterIdLst>
  <p:notesMasterIdLst>
    <p:notesMasterId r:id="rId34"/>
  </p:notesMasterIdLst>
  <p:handoutMasterIdLst>
    <p:handoutMasterId r:id="rId35"/>
  </p:handoutMasterIdLst>
  <p:sldIdLst>
    <p:sldId id="279" r:id="rId4"/>
    <p:sldId id="280" r:id="rId5"/>
    <p:sldId id="289" r:id="rId6"/>
    <p:sldId id="283" r:id="rId7"/>
    <p:sldId id="263" r:id="rId8"/>
    <p:sldId id="295" r:id="rId9"/>
    <p:sldId id="291" r:id="rId10"/>
    <p:sldId id="294" r:id="rId11"/>
    <p:sldId id="266" r:id="rId12"/>
    <p:sldId id="273" r:id="rId13"/>
    <p:sldId id="269" r:id="rId14"/>
    <p:sldId id="297" r:id="rId15"/>
    <p:sldId id="298" r:id="rId16"/>
    <p:sldId id="299" r:id="rId17"/>
    <p:sldId id="282" r:id="rId18"/>
    <p:sldId id="301" r:id="rId19"/>
    <p:sldId id="281" r:id="rId20"/>
    <p:sldId id="296" r:id="rId21"/>
    <p:sldId id="288" r:id="rId22"/>
    <p:sldId id="271" r:id="rId23"/>
    <p:sldId id="274" r:id="rId24"/>
    <p:sldId id="275" r:id="rId25"/>
    <p:sldId id="276" r:id="rId26"/>
    <p:sldId id="284" r:id="rId27"/>
    <p:sldId id="285" r:id="rId28"/>
    <p:sldId id="300" r:id="rId29"/>
    <p:sldId id="286" r:id="rId30"/>
    <p:sldId id="278" r:id="rId31"/>
    <p:sldId id="290" r:id="rId32"/>
    <p:sldId id="287" r:id="rId33"/>
  </p:sldIdLst>
  <p:sldSz cx="9144000" cy="5143500" type="screen16x9"/>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682" y="77"/>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B033BE1B-8209-49A2-9CC0-09A1B543884A}" type="datetimeFigureOut">
              <a:rPr lang="en-GB" smtClean="0"/>
              <a:t>14/06/2017</a:t>
            </a:fld>
            <a:endParaRPr lang="en-GB"/>
          </a:p>
        </p:txBody>
      </p:sp>
      <p:sp>
        <p:nvSpPr>
          <p:cNvPr id="4" name="Footer Placeholder 3"/>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04254731-828D-48DE-957C-4CD9DE617D2A}" type="slidenum">
              <a:rPr lang="en-GB" smtClean="0"/>
              <a:t>‹#›</a:t>
            </a:fld>
            <a:endParaRPr lang="en-GB"/>
          </a:p>
        </p:txBody>
      </p:sp>
    </p:spTree>
    <p:extLst>
      <p:ext uri="{BB962C8B-B14F-4D97-AF65-F5344CB8AC3E}">
        <p14:creationId xmlns:p14="http://schemas.microsoft.com/office/powerpoint/2010/main" val="2137915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8FBED8EA-5F5C-4FDF-9022-D4FEF71CDA8B}" type="datetimeFigureOut">
              <a:rPr lang="en-GB" smtClean="0"/>
              <a:t>14/06/2017</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622954AC-D600-4ACE-A8B0-299A7DA20120}" type="slidenum">
              <a:rPr lang="en-GB" smtClean="0"/>
              <a:t>‹#›</a:t>
            </a:fld>
            <a:endParaRPr lang="en-GB"/>
          </a:p>
        </p:txBody>
      </p:sp>
    </p:spTree>
    <p:extLst>
      <p:ext uri="{BB962C8B-B14F-4D97-AF65-F5344CB8AC3E}">
        <p14:creationId xmlns:p14="http://schemas.microsoft.com/office/powerpoint/2010/main" val="149471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1</a:t>
            </a:fld>
            <a:endParaRPr lang="en-GB"/>
          </a:p>
        </p:txBody>
      </p:sp>
    </p:spTree>
    <p:extLst>
      <p:ext uri="{BB962C8B-B14F-4D97-AF65-F5344CB8AC3E}">
        <p14:creationId xmlns:p14="http://schemas.microsoft.com/office/powerpoint/2010/main" val="3674148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2</a:t>
            </a:fld>
            <a:endParaRPr lang="en-GB"/>
          </a:p>
        </p:txBody>
      </p:sp>
    </p:spTree>
    <p:extLst>
      <p:ext uri="{BB962C8B-B14F-4D97-AF65-F5344CB8AC3E}">
        <p14:creationId xmlns:p14="http://schemas.microsoft.com/office/powerpoint/2010/main" val="231691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2954AC-D600-4ACE-A8B0-299A7DA20120}" type="slidenum">
              <a:rPr lang="en-GB" smtClean="0"/>
              <a:t>3</a:t>
            </a:fld>
            <a:endParaRPr lang="en-GB"/>
          </a:p>
        </p:txBody>
      </p:sp>
    </p:spTree>
    <p:extLst>
      <p:ext uri="{BB962C8B-B14F-4D97-AF65-F5344CB8AC3E}">
        <p14:creationId xmlns:p14="http://schemas.microsoft.com/office/powerpoint/2010/main" val="319650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5</a:t>
            </a:fld>
            <a:endParaRPr lang="en-GB"/>
          </a:p>
        </p:txBody>
      </p:sp>
    </p:spTree>
    <p:extLst>
      <p:ext uri="{BB962C8B-B14F-4D97-AF65-F5344CB8AC3E}">
        <p14:creationId xmlns:p14="http://schemas.microsoft.com/office/powerpoint/2010/main" val="4294071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9</a:t>
            </a:fld>
            <a:endParaRPr lang="en-GB"/>
          </a:p>
        </p:txBody>
      </p:sp>
    </p:spTree>
    <p:extLst>
      <p:ext uri="{BB962C8B-B14F-4D97-AF65-F5344CB8AC3E}">
        <p14:creationId xmlns:p14="http://schemas.microsoft.com/office/powerpoint/2010/main" val="182518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10</a:t>
            </a:fld>
            <a:endParaRPr lang="en-GB"/>
          </a:p>
        </p:txBody>
      </p:sp>
    </p:spTree>
    <p:extLst>
      <p:ext uri="{BB962C8B-B14F-4D97-AF65-F5344CB8AC3E}">
        <p14:creationId xmlns:p14="http://schemas.microsoft.com/office/powerpoint/2010/main" val="118103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4C503A9-4168-4509-AAE4-F29500D6F412}" type="slidenum">
              <a:rPr lang="en-GB" smtClean="0"/>
              <a:pPr>
                <a:defRPr/>
              </a:pPr>
              <a:t>18</a:t>
            </a:fld>
            <a:endParaRPr lang="en-GB"/>
          </a:p>
        </p:txBody>
      </p:sp>
    </p:spTree>
    <p:extLst>
      <p:ext uri="{BB962C8B-B14F-4D97-AF65-F5344CB8AC3E}">
        <p14:creationId xmlns:p14="http://schemas.microsoft.com/office/powerpoint/2010/main" val="3629921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2954AC-D600-4ACE-A8B0-299A7DA20120}" type="slidenum">
              <a:rPr lang="en-GB" smtClean="0"/>
              <a:t>30</a:t>
            </a:fld>
            <a:endParaRPr lang="en-GB"/>
          </a:p>
        </p:txBody>
      </p:sp>
    </p:spTree>
    <p:extLst>
      <p:ext uri="{BB962C8B-B14F-4D97-AF65-F5344CB8AC3E}">
        <p14:creationId xmlns:p14="http://schemas.microsoft.com/office/powerpoint/2010/main" val="2425415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ide Pa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73649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892468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58520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a:xfrm>
            <a:off x="7664520" y="4274049"/>
            <a:ext cx="1099335" cy="568474"/>
          </a:xfrm>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4521" y="4312024"/>
            <a:ext cx="976093" cy="492524"/>
          </a:xfrm>
          <a:prstGeom prst="rect">
            <a:avLst/>
          </a:prstGeom>
        </p:spPr>
      </p:pic>
    </p:spTree>
    <p:extLst>
      <p:ext uri="{BB962C8B-B14F-4D97-AF65-F5344CB8AC3E}">
        <p14:creationId xmlns:p14="http://schemas.microsoft.com/office/powerpoint/2010/main" val="12978481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39633891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0844423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527244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92235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8162574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430925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nside Pa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424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6056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a:xfrm>
            <a:off x="7508735" y="4249615"/>
            <a:ext cx="1269528" cy="667002"/>
          </a:xfrm>
        </p:spPr>
        <p:txBody>
          <a:bodyPr/>
          <a:lstStyle/>
          <a:p>
            <a:fld id="{D57F1E4F-1CFF-5643-939E-217C01CDF565}" type="slidenum">
              <a:rPr lang="en-US" dirty="0"/>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7399" y="4352750"/>
            <a:ext cx="1072200" cy="541018"/>
          </a:xfrm>
          <a:prstGeom prst="rect">
            <a:avLst/>
          </a:prstGeom>
        </p:spPr>
      </p:pic>
    </p:spTree>
    <p:extLst>
      <p:ext uri="{BB962C8B-B14F-4D97-AF65-F5344CB8AC3E}">
        <p14:creationId xmlns:p14="http://schemas.microsoft.com/office/powerpoint/2010/main" val="23620614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a:xfrm>
            <a:off x="8044665" y="4531022"/>
            <a:ext cx="811659" cy="534138"/>
          </a:xfrm>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Tree>
    <p:extLst>
      <p:ext uri="{BB962C8B-B14F-4D97-AF65-F5344CB8AC3E}">
        <p14:creationId xmlns:p14="http://schemas.microsoft.com/office/powerpoint/2010/main" val="21741403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12"/>
          </p:nvPr>
        </p:nvSpPr>
        <p:spPr>
          <a:xfrm>
            <a:off x="6397602" y="4369994"/>
            <a:ext cx="1047963" cy="595900"/>
          </a:xfrm>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72887" y="4531021"/>
            <a:ext cx="911516" cy="459939"/>
          </a:xfrm>
          <a:prstGeom prst="rect">
            <a:avLst/>
          </a:prstGeom>
        </p:spPr>
      </p:pic>
    </p:spTree>
    <p:extLst>
      <p:ext uri="{BB962C8B-B14F-4D97-AF65-F5344CB8AC3E}">
        <p14:creationId xmlns:p14="http://schemas.microsoft.com/office/powerpoint/2010/main" val="26230754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8250086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13901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70665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GB" smtClean="0"/>
              <a:t>Learning with meaning and purpose:to know God and shape the world</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8149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86"/>
            <a:ext cx="9143999" cy="5142214"/>
          </a:xfrm>
          <a:prstGeom prst="rect">
            <a:avLst/>
          </a:prstGeom>
        </p:spPr>
      </p:pic>
    </p:spTree>
    <p:extLst>
      <p:ext uri="{BB962C8B-B14F-4D97-AF65-F5344CB8AC3E}">
        <p14:creationId xmlns:p14="http://schemas.microsoft.com/office/powerpoint/2010/main" val="4033387178"/>
      </p:ext>
    </p:extLst>
  </p:cSld>
  <p:clrMap bg1="lt1" tx1="dk1" bg2="lt2" tx2="dk2" accent1="accent1" accent2="accent2" accent3="accent3" accent4="accent4" accent5="accent5" accent6="accent6" hlink="hlink" folHlink="folHlink"/>
  <p:sldLayoutIdLst>
    <p:sldLayoutId id="2147483669" r:id="rId1"/>
  </p:sldLayoutIdLst>
  <p:timing>
    <p:tnLst>
      <p:par>
        <p:cTn id="1" dur="indefinite" restart="never" nodeType="tmRoot"/>
      </p:par>
    </p:tnLst>
  </p:timing>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9388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GB" smtClean="0"/>
              <a:t>Learning with meaning and purpose:to know God and shape the world</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72640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timing>
    <p:tnLst>
      <p:par>
        <p:cTn id="1" dur="indefinite" restart="never" nodeType="tmRoot"/>
      </p:par>
    </p:tnLst>
  </p:timing>
  <p:hf sldNum="0" hd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692" y="1002016"/>
            <a:ext cx="6924782" cy="1234727"/>
          </a:xfrm>
        </p:spPr>
        <p:txBody>
          <a:bodyPr/>
          <a:lstStyle/>
          <a:p>
            <a:pPr algn="ctr" defTabSz="457200">
              <a:spcBef>
                <a:spcPct val="20000"/>
              </a:spcBef>
            </a:pPr>
            <a:r>
              <a:rPr lang="en-GB" sz="4400" b="1" dirty="0">
                <a:solidFill>
                  <a:srgbClr val="973B8E"/>
                </a:solidFill>
                <a:latin typeface="Arial"/>
                <a:ea typeface="+mn-ea"/>
                <a:cs typeface="Arial"/>
              </a:rPr>
              <a:t>“Not by literacy and numeracy alone”</a:t>
            </a:r>
          </a:p>
        </p:txBody>
      </p:sp>
      <p:sp>
        <p:nvSpPr>
          <p:cNvPr id="4" name="Subtitle 3"/>
          <p:cNvSpPr>
            <a:spLocks noGrp="1"/>
          </p:cNvSpPr>
          <p:nvPr>
            <p:ph type="subTitle" idx="1"/>
          </p:nvPr>
        </p:nvSpPr>
        <p:spPr>
          <a:xfrm>
            <a:off x="508001" y="3038125"/>
            <a:ext cx="6817473" cy="609201"/>
          </a:xfrm>
        </p:spPr>
        <p:txBody>
          <a:bodyPr>
            <a:normAutofit/>
          </a:bodyPr>
          <a:lstStyle/>
          <a:p>
            <a:pPr algn="ctr"/>
            <a:r>
              <a:rPr lang="en-GB" sz="2400" b="1" dirty="0" smtClean="0">
                <a:solidFill>
                  <a:schemeClr val="tx1"/>
                </a:solidFill>
              </a:rPr>
              <a:t>Diocese of Chichester </a:t>
            </a:r>
            <a:r>
              <a:rPr lang="en-GB" sz="2400" b="1" dirty="0" smtClean="0">
                <a:solidFill>
                  <a:schemeClr val="tx1"/>
                </a:solidFill>
              </a:rPr>
              <a:t>Governors</a:t>
            </a:r>
            <a:r>
              <a:rPr lang="en-GB" sz="2400" b="1" dirty="0" smtClean="0">
                <a:solidFill>
                  <a:schemeClr val="tx1"/>
                </a:solidFill>
              </a:rPr>
              <a:t>’ Conference</a:t>
            </a:r>
            <a:endParaRPr lang="en-GB" sz="2400" b="1" dirty="0">
              <a:solidFill>
                <a:schemeClr val="tx1"/>
              </a:solidFill>
            </a:endParaRPr>
          </a:p>
        </p:txBody>
      </p:sp>
      <p:sp>
        <p:nvSpPr>
          <p:cNvPr id="5" name="TextBox 4"/>
          <p:cNvSpPr txBox="1"/>
          <p:nvPr/>
        </p:nvSpPr>
        <p:spPr>
          <a:xfrm>
            <a:off x="1058238" y="4079376"/>
            <a:ext cx="5897264" cy="338554"/>
          </a:xfrm>
          <a:prstGeom prst="rect">
            <a:avLst/>
          </a:prstGeom>
          <a:noFill/>
        </p:spPr>
        <p:txBody>
          <a:bodyPr wrap="square" rtlCol="0">
            <a:spAutoFit/>
          </a:bodyPr>
          <a:lstStyle/>
          <a:p>
            <a:r>
              <a:rPr lang="en-GB" sz="1600" dirty="0" smtClean="0">
                <a:solidFill>
                  <a:schemeClr val="tx1">
                    <a:lumMod val="50000"/>
                    <a:lumOff val="50000"/>
                  </a:schemeClr>
                </a:solidFill>
              </a:rPr>
              <a:t>Ann Holt								10 June 2017</a:t>
            </a:r>
            <a:endParaRPr lang="en-GB" sz="1600" dirty="0">
              <a:solidFill>
                <a:schemeClr val="tx1">
                  <a:lumMod val="50000"/>
                  <a:lumOff val="50000"/>
                </a:schemeClr>
              </a:solidFill>
            </a:endParaRPr>
          </a:p>
        </p:txBody>
      </p:sp>
      <p:sp>
        <p:nvSpPr>
          <p:cNvPr id="3" name="Footer Placeholder 2"/>
          <p:cNvSpPr>
            <a:spLocks noGrp="1"/>
          </p:cNvSpPr>
          <p:nvPr>
            <p:ph type="ftr" sz="quarter" idx="11"/>
          </p:nvPr>
        </p:nvSpPr>
        <p:spPr/>
        <p:txBody>
          <a:bodyPr/>
          <a:lstStyle/>
          <a:p>
            <a:r>
              <a:rPr lang="en-GB" dirty="0" smtClean="0"/>
              <a:t>Learning with meaning and </a:t>
            </a:r>
            <a:r>
              <a:rPr lang="en-GB" dirty="0" err="1" smtClean="0"/>
              <a:t>purpose:to</a:t>
            </a:r>
            <a:r>
              <a:rPr lang="en-GB" dirty="0" smtClean="0"/>
              <a:t> know God and shape the world</a:t>
            </a:r>
            <a:endParaRPr lang="en-US" dirty="0"/>
          </a:p>
        </p:txBody>
      </p:sp>
    </p:spTree>
    <p:extLst>
      <p:ext uri="{BB962C8B-B14F-4D97-AF65-F5344CB8AC3E}">
        <p14:creationId xmlns:p14="http://schemas.microsoft.com/office/powerpoint/2010/main" val="2891317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0" y="1003851"/>
            <a:ext cx="7166940" cy="2594113"/>
          </a:xfrm>
          <a:prstGeom prst="rect">
            <a:avLst/>
          </a:prstGeom>
        </p:spPr>
        <p:txBody>
          <a:bodyPr vert="horz" lIns="91440" tIns="45720" rIns="91440" bIns="45720" rtlCol="0" anchor="b">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Educating for life in all its fullness</a:t>
            </a:r>
            <a:endParaRPr lang="en-US" sz="2000" b="1" dirty="0">
              <a:solidFill>
                <a:srgbClr val="272727"/>
              </a:solidFill>
              <a:cs typeface="Arial"/>
            </a:endParaRPr>
          </a:p>
          <a:p>
            <a:endParaRPr lang="en-US" sz="2000" b="1" dirty="0" smtClean="0">
              <a:solidFill>
                <a:srgbClr val="272727"/>
              </a:solidFill>
              <a:cs typeface="Arial"/>
            </a:endParaRPr>
          </a:p>
          <a:p>
            <a:endParaRPr lang="en-US" sz="2000" b="1" dirty="0">
              <a:solidFill>
                <a:srgbClr val="272727"/>
              </a:solidFill>
              <a:cs typeface="Arial"/>
            </a:endParaRPr>
          </a:p>
          <a:p>
            <a:r>
              <a:rPr lang="en-US" sz="1600" b="1" dirty="0" smtClean="0">
                <a:solidFill>
                  <a:srgbClr val="272727"/>
                </a:solidFill>
                <a:cs typeface="Arial"/>
              </a:rPr>
              <a:t>“I came that they may have life, and have it abundantly” </a:t>
            </a:r>
          </a:p>
          <a:p>
            <a:r>
              <a:rPr lang="en-US" sz="1600" b="1" dirty="0" smtClean="0">
                <a:solidFill>
                  <a:srgbClr val="272727"/>
                </a:solidFill>
                <a:cs typeface="Arial"/>
              </a:rPr>
              <a:t>(John 10.10)</a:t>
            </a:r>
          </a:p>
          <a:p>
            <a:pPr algn="l"/>
            <a:endParaRPr lang="en-US" sz="1800" dirty="0">
              <a:solidFill>
                <a:srgbClr val="272727"/>
              </a:solidFil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789476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8391964" cy="331598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800" dirty="0" smtClean="0">
                <a:solidFill>
                  <a:srgbClr val="973B8E"/>
                </a:solidFill>
                <a:latin typeface="Arial"/>
                <a:cs typeface="Arial"/>
              </a:rPr>
              <a:t>The Church of England Vision for Education</a:t>
            </a:r>
          </a:p>
          <a:p>
            <a:pPr algn="l"/>
            <a:endParaRPr lang="en-US" sz="1400" dirty="0" smtClean="0">
              <a:solidFill>
                <a:srgbClr val="272727"/>
              </a:solidFill>
              <a:cs typeface="Arial"/>
            </a:endParaRPr>
          </a:p>
          <a:p>
            <a:pPr algn="l"/>
            <a:endParaRPr lang="en-US" sz="3600" dirty="0">
              <a:solidFill>
                <a:srgbClr val="973B8E"/>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1303314445"/>
              </p:ext>
            </p:extLst>
          </p:nvPr>
        </p:nvGraphicFramePr>
        <p:xfrm>
          <a:off x="722616" y="1431818"/>
          <a:ext cx="6096000" cy="2330450"/>
        </p:xfrm>
        <a:graphic>
          <a:graphicData uri="http://schemas.openxmlformats.org/drawingml/2006/table">
            <a:tbl>
              <a:tblPr firstRow="1" bandRow="1">
                <a:tableStyleId>{5C22544A-7EE6-4342-B048-85BDC9FD1C3A}</a:tableStyleId>
              </a:tblPr>
              <a:tblGrid>
                <a:gridCol w="2133600"/>
                <a:gridCol w="3962400"/>
              </a:tblGrid>
              <a:tr h="466090">
                <a:tc>
                  <a:txBody>
                    <a:bodyPr/>
                    <a:lstStyle/>
                    <a:p>
                      <a:r>
                        <a:rPr lang="en-US" dirty="0" smtClean="0"/>
                        <a:t>Thin</a:t>
                      </a:r>
                      <a:endParaRPr lang="en-US" dirty="0"/>
                    </a:p>
                  </a:txBody>
                  <a:tcPr/>
                </a:tc>
                <a:tc>
                  <a:txBody>
                    <a:bodyPr/>
                    <a:lstStyle/>
                    <a:p>
                      <a:r>
                        <a:rPr lang="en-US" dirty="0" smtClean="0"/>
                        <a:t>Thick</a:t>
                      </a:r>
                      <a:endParaRPr lang="en-US" dirty="0"/>
                    </a:p>
                  </a:txBody>
                  <a:tcPr/>
                </a:tc>
              </a:tr>
              <a:tr h="466090">
                <a:tc>
                  <a:txBody>
                    <a:bodyPr/>
                    <a:lstStyle/>
                    <a:p>
                      <a:r>
                        <a:rPr lang="en-US" dirty="0" smtClean="0"/>
                        <a:t>Utilitarian</a:t>
                      </a:r>
                      <a:endParaRPr lang="en-US" dirty="0"/>
                    </a:p>
                  </a:txBody>
                  <a:tcPr/>
                </a:tc>
                <a:tc>
                  <a:txBody>
                    <a:bodyPr/>
                    <a:lstStyle/>
                    <a:p>
                      <a:r>
                        <a:rPr lang="en-US" dirty="0" smtClean="0"/>
                        <a:t>Wisdom (for living well)</a:t>
                      </a:r>
                      <a:endParaRPr lang="en-US" dirty="0"/>
                    </a:p>
                  </a:txBody>
                  <a:tcPr/>
                </a:tc>
              </a:tr>
              <a:tr h="466090">
                <a:tc>
                  <a:txBody>
                    <a:bodyPr/>
                    <a:lstStyle/>
                    <a:p>
                      <a:r>
                        <a:rPr lang="en-US" dirty="0" smtClean="0"/>
                        <a:t>Competitive</a:t>
                      </a:r>
                      <a:endParaRPr lang="en-US" dirty="0"/>
                    </a:p>
                  </a:txBody>
                  <a:tcPr/>
                </a:tc>
                <a:tc>
                  <a:txBody>
                    <a:bodyPr/>
                    <a:lstStyle/>
                    <a:p>
                      <a:r>
                        <a:rPr lang="en-US" dirty="0" smtClean="0"/>
                        <a:t>Hope (through forgiveness</a:t>
                      </a:r>
                      <a:r>
                        <a:rPr lang="en-US" baseline="0" dirty="0" smtClean="0"/>
                        <a:t> and grace)</a:t>
                      </a:r>
                      <a:endParaRPr lang="en-US" dirty="0"/>
                    </a:p>
                  </a:txBody>
                  <a:tcPr/>
                </a:tc>
              </a:tr>
              <a:tr h="466090">
                <a:tc>
                  <a:txBody>
                    <a:bodyPr/>
                    <a:lstStyle/>
                    <a:p>
                      <a:r>
                        <a:rPr lang="en-US" dirty="0" smtClean="0"/>
                        <a:t>Individualistic</a:t>
                      </a:r>
                      <a:endParaRPr lang="en-US" dirty="0"/>
                    </a:p>
                  </a:txBody>
                  <a:tcPr/>
                </a:tc>
                <a:tc>
                  <a:txBody>
                    <a:bodyPr/>
                    <a:lstStyle/>
                    <a:p>
                      <a:r>
                        <a:rPr lang="en-US" dirty="0" smtClean="0"/>
                        <a:t>Life together (we</a:t>
                      </a:r>
                      <a:r>
                        <a:rPr lang="en-US" baseline="0" dirty="0" smtClean="0"/>
                        <a:t> are created for community)</a:t>
                      </a:r>
                      <a:endParaRPr lang="en-US" dirty="0"/>
                    </a:p>
                  </a:txBody>
                  <a:tcPr/>
                </a:tc>
              </a:tr>
              <a:tr h="466090">
                <a:tc>
                  <a:txBody>
                    <a:bodyPr/>
                    <a:lstStyle/>
                    <a:p>
                      <a:r>
                        <a:rPr lang="en-US" dirty="0" smtClean="0"/>
                        <a:t>Reductionist</a:t>
                      </a:r>
                      <a:endParaRPr lang="en-US" dirty="0"/>
                    </a:p>
                  </a:txBody>
                  <a:tcPr/>
                </a:tc>
                <a:tc>
                  <a:txBody>
                    <a:bodyPr/>
                    <a:lstStyle/>
                    <a:p>
                      <a:r>
                        <a:rPr lang="en-US" dirty="0" smtClean="0"/>
                        <a:t>Dignity</a:t>
                      </a:r>
                      <a:r>
                        <a:rPr lang="en-US" baseline="0" dirty="0" smtClean="0"/>
                        <a:t> (of each person)</a:t>
                      </a:r>
                      <a:endParaRPr lang="en-US" dirty="0"/>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6" name="TextBox 5"/>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4178841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p:cNvSpPr>
            <a:spLocks noChangeArrowheads="1"/>
          </p:cNvSpPr>
          <p:nvPr/>
        </p:nvSpPr>
        <p:spPr bwMode="auto">
          <a:xfrm>
            <a:off x="2868843" y="2166004"/>
            <a:ext cx="647700" cy="1837134"/>
          </a:xfrm>
          <a:prstGeom prst="upArrow">
            <a:avLst>
              <a:gd name="adj1" fmla="val 50000"/>
              <a:gd name="adj2" fmla="val 70910"/>
            </a:avLst>
          </a:prstGeom>
          <a:solidFill>
            <a:srgbClr val="00B0F0"/>
          </a:solidFill>
          <a:ln w="9525">
            <a:solidFill>
              <a:srgbClr val="DDDDDD"/>
            </a:solidFill>
            <a:miter lim="800000"/>
            <a:headEnd/>
            <a:tailEnd/>
          </a:ln>
          <a:effectLst/>
          <a:extLst/>
        </p:spPr>
        <p:txBody>
          <a:bodyPr wrap="none" anchor="ctr"/>
          <a:lstStyle/>
          <a:p>
            <a:pPr defTabSz="685800">
              <a:defRPr/>
            </a:pPr>
            <a:endParaRPr lang="en-GB" sz="1350" kern="0">
              <a:solidFill>
                <a:prstClr val="white"/>
              </a:solidFill>
            </a:endParaRPr>
          </a:p>
        </p:txBody>
      </p:sp>
      <p:sp>
        <p:nvSpPr>
          <p:cNvPr id="9" name="Rectangle 3"/>
          <p:cNvSpPr txBox="1">
            <a:spLocks noChangeArrowheads="1"/>
          </p:cNvSpPr>
          <p:nvPr/>
        </p:nvSpPr>
        <p:spPr>
          <a:xfrm>
            <a:off x="1196610" y="207930"/>
            <a:ext cx="4337446" cy="85725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spcBef>
                <a:spcPct val="20000"/>
              </a:spcBef>
              <a:defRPr/>
            </a:pPr>
            <a:r>
              <a:rPr lang="en-GB" altLang="en-US" sz="3000" dirty="0">
                <a:solidFill>
                  <a:srgbClr val="973B8E"/>
                </a:solidFill>
                <a:latin typeface="Arial"/>
                <a:ea typeface="+mn-ea"/>
                <a:cs typeface="Arial"/>
              </a:rPr>
              <a:t>From Data to Wisdom</a:t>
            </a:r>
          </a:p>
        </p:txBody>
      </p:sp>
      <p:sp>
        <p:nvSpPr>
          <p:cNvPr id="10" name="AutoShape 4"/>
          <p:cNvSpPr>
            <a:spLocks noChangeArrowheads="1"/>
          </p:cNvSpPr>
          <p:nvPr/>
        </p:nvSpPr>
        <p:spPr bwMode="auto">
          <a:xfrm>
            <a:off x="1426995" y="1559975"/>
            <a:ext cx="3601641" cy="2712244"/>
          </a:xfrm>
          <a:prstGeom prst="triangle">
            <a:avLst>
              <a:gd name="adj" fmla="val 50000"/>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685800" eaLnBrk="0" hangingPunct="0">
              <a:defRPr/>
            </a:pPr>
            <a:r>
              <a:rPr lang="en-GB" altLang="en-US" sz="1500" b="1" kern="0" dirty="0">
                <a:solidFill>
                  <a:schemeClr val="tx2"/>
                </a:solidFill>
              </a:rPr>
              <a:t>Wisdom</a:t>
            </a:r>
          </a:p>
          <a:p>
            <a:pPr algn="ctr" defTabSz="685800" eaLnBrk="0" hangingPunct="0">
              <a:defRPr/>
            </a:pPr>
            <a:r>
              <a:rPr lang="en-GB" altLang="en-US" sz="1500" b="1" kern="0" dirty="0">
                <a:solidFill>
                  <a:schemeClr val="tx2"/>
                </a:solidFill>
              </a:rPr>
              <a:t>Insight</a:t>
            </a:r>
          </a:p>
          <a:p>
            <a:pPr algn="ctr" defTabSz="685800" eaLnBrk="0" hangingPunct="0">
              <a:defRPr/>
            </a:pPr>
            <a:r>
              <a:rPr lang="en-GB" altLang="en-US" sz="1500" b="1" kern="0" dirty="0">
                <a:solidFill>
                  <a:schemeClr val="tx2"/>
                </a:solidFill>
              </a:rPr>
              <a:t>Discernment</a:t>
            </a:r>
          </a:p>
          <a:p>
            <a:pPr algn="ctr" defTabSz="685800" eaLnBrk="0" hangingPunct="0">
              <a:defRPr/>
            </a:pPr>
            <a:r>
              <a:rPr lang="en-GB" altLang="en-US" sz="1500" b="1" kern="0" dirty="0">
                <a:solidFill>
                  <a:schemeClr val="tx2"/>
                </a:solidFill>
              </a:rPr>
              <a:t>Judgement</a:t>
            </a:r>
          </a:p>
          <a:p>
            <a:pPr algn="ctr" defTabSz="685800" eaLnBrk="0" hangingPunct="0">
              <a:defRPr/>
            </a:pPr>
            <a:r>
              <a:rPr lang="en-GB" altLang="en-US" sz="1500" b="1" kern="0" dirty="0">
                <a:solidFill>
                  <a:schemeClr val="tx2"/>
                </a:solidFill>
              </a:rPr>
              <a:t>Understanding</a:t>
            </a:r>
          </a:p>
          <a:p>
            <a:pPr algn="ctr" defTabSz="685800" eaLnBrk="0" hangingPunct="0">
              <a:defRPr/>
            </a:pPr>
            <a:r>
              <a:rPr lang="en-GB" altLang="en-US" sz="1500" b="1" kern="0" dirty="0">
                <a:solidFill>
                  <a:schemeClr val="tx2"/>
                </a:solidFill>
              </a:rPr>
              <a:t>Knowledge</a:t>
            </a:r>
          </a:p>
          <a:p>
            <a:pPr algn="ctr" defTabSz="685800" eaLnBrk="0" hangingPunct="0">
              <a:defRPr/>
            </a:pPr>
            <a:r>
              <a:rPr lang="en-GB" altLang="en-US" sz="1500" b="1" kern="0" dirty="0">
                <a:solidFill>
                  <a:schemeClr val="tx2"/>
                </a:solidFill>
              </a:rPr>
              <a:t>Information</a:t>
            </a:r>
          </a:p>
          <a:p>
            <a:pPr algn="ctr" defTabSz="685800" eaLnBrk="0" hangingPunct="0">
              <a:defRPr/>
            </a:pPr>
            <a:r>
              <a:rPr lang="en-GB" altLang="en-US" sz="1500" b="1" kern="0" dirty="0">
                <a:solidFill>
                  <a:schemeClr val="tx2"/>
                </a:solidFill>
              </a:rPr>
              <a:t>Facts</a:t>
            </a:r>
          </a:p>
          <a:p>
            <a:pPr algn="ctr" defTabSz="685800" eaLnBrk="0" hangingPunct="0">
              <a:defRPr/>
            </a:pPr>
            <a:endParaRPr lang="en-GB" altLang="en-US" sz="1500" b="1" kern="0" dirty="0">
              <a:solidFill>
                <a:schemeClr val="tx2"/>
              </a:solidFill>
            </a:endParaRPr>
          </a:p>
          <a:p>
            <a:pPr algn="ctr" defTabSz="685800" eaLnBrk="0" hangingPunct="0">
              <a:defRPr/>
            </a:pPr>
            <a:endParaRPr lang="en-GB" altLang="en-US" sz="1500" b="1" kern="0" dirty="0">
              <a:solidFill>
                <a:schemeClr val="tx2"/>
              </a:solidFill>
            </a:endParaRPr>
          </a:p>
        </p:txBody>
      </p:sp>
      <p:sp>
        <p:nvSpPr>
          <p:cNvPr id="11" name="Text Box 5"/>
          <p:cNvSpPr txBox="1">
            <a:spLocks noChangeArrowheads="1"/>
          </p:cNvSpPr>
          <p:nvPr/>
        </p:nvSpPr>
        <p:spPr bwMode="auto">
          <a:xfrm rot="17997308">
            <a:off x="1431758" y="2796916"/>
            <a:ext cx="12001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eaLnBrk="0" hangingPunct="0">
              <a:spcBef>
                <a:spcPct val="50000"/>
              </a:spcBef>
              <a:defRPr/>
            </a:pPr>
            <a:r>
              <a:rPr lang="en-GB" altLang="en-US" b="1" kern="0">
                <a:solidFill>
                  <a:schemeClr val="tx2"/>
                </a:solidFill>
              </a:rPr>
              <a:t>PRAYER</a:t>
            </a:r>
          </a:p>
        </p:txBody>
      </p:sp>
      <p:sp>
        <p:nvSpPr>
          <p:cNvPr id="12" name="Text Box 6"/>
          <p:cNvSpPr txBox="1">
            <a:spLocks noChangeArrowheads="1"/>
          </p:cNvSpPr>
          <p:nvPr/>
        </p:nvSpPr>
        <p:spPr bwMode="auto">
          <a:xfrm rot="3540374">
            <a:off x="3629057" y="2814180"/>
            <a:ext cx="17728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685800" eaLnBrk="0" hangingPunct="0">
              <a:spcBef>
                <a:spcPct val="50000"/>
              </a:spcBef>
              <a:defRPr/>
            </a:pPr>
            <a:r>
              <a:rPr lang="en-GB" altLang="en-US" b="1" kern="0">
                <a:solidFill>
                  <a:schemeClr val="tx2"/>
                </a:solidFill>
              </a:rPr>
              <a:t>REFLECTION</a:t>
            </a:r>
          </a:p>
        </p:txBody>
      </p:sp>
      <p:sp>
        <p:nvSpPr>
          <p:cNvPr id="13" name="Text Box 7"/>
          <p:cNvSpPr txBox="1">
            <a:spLocks noChangeArrowheads="1"/>
          </p:cNvSpPr>
          <p:nvPr/>
        </p:nvSpPr>
        <p:spPr bwMode="auto">
          <a:xfrm>
            <a:off x="2022308" y="4272219"/>
            <a:ext cx="2686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685800" eaLnBrk="0" hangingPunct="0">
              <a:spcBef>
                <a:spcPct val="50000"/>
              </a:spcBef>
              <a:defRPr/>
            </a:pPr>
            <a:r>
              <a:rPr lang="en-GB" altLang="en-US" b="1" kern="0" dirty="0">
                <a:solidFill>
                  <a:schemeClr val="tx2"/>
                </a:solidFill>
              </a:rPr>
              <a:t>BELIEF/REVELATION</a:t>
            </a:r>
          </a:p>
        </p:txBody>
      </p:sp>
      <p:sp>
        <p:nvSpPr>
          <p:cNvPr id="14" name="Text Box 8"/>
          <p:cNvSpPr txBox="1">
            <a:spLocks noChangeArrowheads="1"/>
          </p:cNvSpPr>
          <p:nvPr/>
        </p:nvSpPr>
        <p:spPr bwMode="auto">
          <a:xfrm>
            <a:off x="2341991" y="1172475"/>
            <a:ext cx="17716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685800" eaLnBrk="0" hangingPunct="0">
              <a:spcBef>
                <a:spcPct val="50000"/>
              </a:spcBef>
              <a:defRPr/>
            </a:pPr>
            <a:r>
              <a:rPr lang="en-GB" altLang="en-US" b="1" kern="0" dirty="0">
                <a:solidFill>
                  <a:schemeClr val="tx2"/>
                </a:solidFill>
              </a:rPr>
              <a:t>FRUIT</a:t>
            </a:r>
          </a:p>
        </p:txBody>
      </p:sp>
      <p:graphicFrame>
        <p:nvGraphicFramePr>
          <p:cNvPr id="15" name="Object 9"/>
          <p:cNvGraphicFramePr>
            <a:graphicFrameLocks noChangeAspect="1"/>
          </p:cNvGraphicFramePr>
          <p:nvPr>
            <p:extLst>
              <p:ext uri="{D42A27DB-BD31-4B8C-83A1-F6EECF244321}">
                <p14:modId xmlns:p14="http://schemas.microsoft.com/office/powerpoint/2010/main" val="2027300884"/>
              </p:ext>
            </p:extLst>
          </p:nvPr>
        </p:nvGraphicFramePr>
        <p:xfrm>
          <a:off x="5667954" y="1054845"/>
          <a:ext cx="1208485" cy="1758554"/>
        </p:xfrm>
        <a:graphic>
          <a:graphicData uri="http://schemas.openxmlformats.org/presentationml/2006/ole">
            <mc:AlternateContent xmlns:mc="http://schemas.openxmlformats.org/markup-compatibility/2006">
              <mc:Choice xmlns:v="urn:schemas-microsoft-com:vml" Requires="v">
                <p:oleObj spid="_x0000_s1052" name="Document" r:id="rId3" imgW="1245240" imgH="1811520" progId="Word.Document.8">
                  <p:embed/>
                </p:oleObj>
              </mc:Choice>
              <mc:Fallback>
                <p:oleObj name="Document" r:id="rId3" imgW="1245240" imgH="18115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7954" y="1054845"/>
                        <a:ext cx="1208485" cy="175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3798538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0721" y="1425248"/>
            <a:ext cx="5829300" cy="2003952"/>
          </a:xfrm>
        </p:spPr>
        <p:txBody>
          <a:bodyPr/>
          <a:lstStyle/>
          <a:p>
            <a:pPr marL="82296" indent="0">
              <a:buNone/>
            </a:pPr>
            <a:r>
              <a:rPr lang="en-GB" altLang="en-US" sz="3300" dirty="0">
                <a:solidFill>
                  <a:schemeClr val="tx2"/>
                </a:solidFill>
              </a:rPr>
              <a:t>“Wisdom is skilled living in harmony with God's intended and revealed design”</a:t>
            </a:r>
          </a:p>
        </p:txBody>
      </p:sp>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1065854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860" y="457200"/>
            <a:ext cx="3750057" cy="990600"/>
          </a:xfrm>
        </p:spPr>
        <p:txBody>
          <a:bodyPr>
            <a:noAutofit/>
          </a:bodyPr>
          <a:lstStyle/>
          <a:p>
            <a:r>
              <a:rPr lang="en-GB" altLang="en-US" sz="3000" dirty="0">
                <a:solidFill>
                  <a:srgbClr val="973B8E"/>
                </a:solidFill>
                <a:latin typeface="Arial"/>
                <a:ea typeface="+mn-ea"/>
                <a:cs typeface="Arial"/>
              </a:rPr>
              <a:t>Discernment is key</a:t>
            </a:r>
            <a:endParaRPr lang="en-GB" sz="3000" dirty="0">
              <a:solidFill>
                <a:srgbClr val="973B8E"/>
              </a:solidFill>
              <a:latin typeface="Arial"/>
              <a:ea typeface="+mn-ea"/>
              <a:cs typeface="Arial"/>
            </a:endParaRPr>
          </a:p>
        </p:txBody>
      </p:sp>
      <p:sp>
        <p:nvSpPr>
          <p:cNvPr id="3" name="Content Placeholder 2"/>
          <p:cNvSpPr>
            <a:spLocks noGrp="1"/>
          </p:cNvSpPr>
          <p:nvPr>
            <p:ph idx="1"/>
          </p:nvPr>
        </p:nvSpPr>
        <p:spPr>
          <a:xfrm>
            <a:off x="1530860" y="1669193"/>
            <a:ext cx="3256897" cy="1300038"/>
          </a:xfrm>
        </p:spPr>
        <p:txBody>
          <a:bodyPr>
            <a:normAutofit/>
          </a:bodyPr>
          <a:lstStyle/>
          <a:p>
            <a:pPr marL="285750" indent="-285750" defTabSz="457200">
              <a:lnSpc>
                <a:spcPct val="80000"/>
              </a:lnSpc>
              <a:spcBef>
                <a:spcPct val="20000"/>
              </a:spcBef>
              <a:buClr>
                <a:schemeClr val="tx1"/>
              </a:buClr>
              <a:buSzPct val="110000"/>
              <a:buFont typeface="Arial"/>
              <a:buChar char="•"/>
            </a:pPr>
            <a:r>
              <a:rPr lang="en-GB" altLang="en-US" sz="2000" dirty="0">
                <a:solidFill>
                  <a:schemeClr val="tx1"/>
                </a:solidFill>
                <a:cs typeface="Arial"/>
              </a:rPr>
              <a:t>Discerning Mind</a:t>
            </a:r>
          </a:p>
          <a:p>
            <a:pPr marL="285750" indent="-285750" defTabSz="457200">
              <a:lnSpc>
                <a:spcPct val="80000"/>
              </a:lnSpc>
              <a:spcBef>
                <a:spcPct val="20000"/>
              </a:spcBef>
              <a:buClr>
                <a:schemeClr val="tx1"/>
              </a:buClr>
              <a:buSzPct val="110000"/>
              <a:buFont typeface="Arial"/>
              <a:buChar char="•"/>
            </a:pPr>
            <a:endParaRPr lang="en-GB" altLang="en-US" sz="2000" dirty="0">
              <a:solidFill>
                <a:schemeClr val="tx1"/>
              </a:solidFill>
              <a:cs typeface="Arial"/>
            </a:endParaRPr>
          </a:p>
          <a:p>
            <a:pPr marL="285750" indent="-285750" defTabSz="457200">
              <a:lnSpc>
                <a:spcPct val="80000"/>
              </a:lnSpc>
              <a:spcBef>
                <a:spcPct val="20000"/>
              </a:spcBef>
              <a:buClr>
                <a:schemeClr val="tx1"/>
              </a:buClr>
              <a:buSzPct val="110000"/>
              <a:buFont typeface="Arial"/>
              <a:buChar char="•"/>
            </a:pPr>
            <a:r>
              <a:rPr lang="en-GB" altLang="en-US" sz="2000" smtClean="0">
                <a:solidFill>
                  <a:schemeClr val="tx1"/>
                </a:solidFill>
                <a:cs typeface="Arial"/>
              </a:rPr>
              <a:t>Discerning </a:t>
            </a:r>
            <a:r>
              <a:rPr lang="en-GB" altLang="en-US" sz="2000" dirty="0">
                <a:solidFill>
                  <a:schemeClr val="tx1"/>
                </a:solidFill>
                <a:cs typeface="Arial"/>
              </a:rPr>
              <a:t>Imagination</a:t>
            </a:r>
          </a:p>
          <a:p>
            <a:pPr marL="285750" indent="-285750" defTabSz="457200">
              <a:lnSpc>
                <a:spcPct val="80000"/>
              </a:lnSpc>
              <a:spcBef>
                <a:spcPct val="20000"/>
              </a:spcBef>
              <a:buClr>
                <a:schemeClr val="tx1"/>
              </a:buClr>
              <a:buSzPct val="110000"/>
              <a:buFont typeface="Arial"/>
              <a:buChar char="•"/>
            </a:pPr>
            <a:endParaRPr lang="en-GB" sz="1700" dirty="0">
              <a:solidFill>
                <a:schemeClr val="tx1"/>
              </a:solidFill>
              <a:cs typeface="Arial"/>
            </a:endParaRPr>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4292047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19909" y="976045"/>
            <a:ext cx="2178121" cy="830997"/>
          </a:xfrm>
          <a:prstGeom prst="rect">
            <a:avLst/>
          </a:prstGeom>
          <a:noFill/>
        </p:spPr>
        <p:txBody>
          <a:bodyPr wrap="square" rtlCol="0">
            <a:spAutoFit/>
          </a:bodyPr>
          <a:lstStyle/>
          <a:p>
            <a:pPr algn="ctr"/>
            <a:r>
              <a:rPr lang="en-GB" sz="1200" b="1" dirty="0" smtClean="0"/>
              <a:t>Sustenance</a:t>
            </a:r>
          </a:p>
          <a:p>
            <a:pPr algn="ctr"/>
            <a:r>
              <a:rPr lang="en-GB" sz="1200" dirty="0" smtClean="0"/>
              <a:t>This fact brings reassurance</a:t>
            </a:r>
          </a:p>
          <a:p>
            <a:pPr algn="ctr"/>
            <a:r>
              <a:rPr lang="en-GB" sz="1200" dirty="0" smtClean="0"/>
              <a:t>Soothes and raises </a:t>
            </a:r>
          </a:p>
          <a:p>
            <a:pPr algn="ctr"/>
            <a:r>
              <a:rPr lang="en-GB" sz="1200" dirty="0" smtClean="0"/>
              <a:t>Self esteem</a:t>
            </a:r>
            <a:endParaRPr lang="en-GB" sz="1200" dirty="0"/>
          </a:p>
        </p:txBody>
      </p:sp>
      <p:sp>
        <p:nvSpPr>
          <p:cNvPr id="4" name="TextBox 3"/>
          <p:cNvSpPr txBox="1"/>
          <p:nvPr/>
        </p:nvSpPr>
        <p:spPr>
          <a:xfrm>
            <a:off x="4667891" y="2267713"/>
            <a:ext cx="2178121" cy="830997"/>
          </a:xfrm>
          <a:prstGeom prst="rect">
            <a:avLst/>
          </a:prstGeom>
          <a:noFill/>
        </p:spPr>
        <p:txBody>
          <a:bodyPr wrap="square" rtlCol="0">
            <a:spAutoFit/>
          </a:bodyPr>
          <a:lstStyle/>
          <a:p>
            <a:pPr algn="ctr"/>
            <a:r>
              <a:rPr lang="en-GB" sz="1200" b="1" dirty="0" smtClean="0"/>
              <a:t>Significant Status</a:t>
            </a:r>
          </a:p>
          <a:p>
            <a:pPr algn="ctr"/>
            <a:r>
              <a:rPr lang="en-GB" sz="1200" dirty="0" smtClean="0"/>
              <a:t>Therefore I am significant.  I have status, I am loved, I have been given Gifts</a:t>
            </a:r>
            <a:endParaRPr lang="en-GB" sz="1200" dirty="0"/>
          </a:p>
        </p:txBody>
      </p:sp>
      <p:sp>
        <p:nvSpPr>
          <p:cNvPr id="5" name="TextBox 4"/>
          <p:cNvSpPr txBox="1"/>
          <p:nvPr/>
        </p:nvSpPr>
        <p:spPr>
          <a:xfrm>
            <a:off x="2619909" y="3512050"/>
            <a:ext cx="2178121" cy="830997"/>
          </a:xfrm>
          <a:prstGeom prst="rect">
            <a:avLst/>
          </a:prstGeom>
          <a:noFill/>
        </p:spPr>
        <p:txBody>
          <a:bodyPr wrap="square" rtlCol="0">
            <a:spAutoFit/>
          </a:bodyPr>
          <a:lstStyle/>
          <a:p>
            <a:pPr algn="ctr"/>
            <a:r>
              <a:rPr lang="en-GB" sz="1200" b="1" dirty="0" smtClean="0"/>
              <a:t>Achievement</a:t>
            </a:r>
          </a:p>
          <a:p>
            <a:pPr algn="ctr"/>
            <a:r>
              <a:rPr lang="en-GB" sz="1200" dirty="0" smtClean="0"/>
              <a:t>This gives me the bedrock from which I can do my best and achieve</a:t>
            </a:r>
            <a:endParaRPr lang="en-GB" sz="1200" dirty="0"/>
          </a:p>
        </p:txBody>
      </p:sp>
      <p:sp>
        <p:nvSpPr>
          <p:cNvPr id="6" name="TextBox 5"/>
          <p:cNvSpPr txBox="1"/>
          <p:nvPr/>
        </p:nvSpPr>
        <p:spPr>
          <a:xfrm>
            <a:off x="491447" y="2154147"/>
            <a:ext cx="2178121" cy="1015663"/>
          </a:xfrm>
          <a:prstGeom prst="rect">
            <a:avLst/>
          </a:prstGeom>
          <a:noFill/>
        </p:spPr>
        <p:txBody>
          <a:bodyPr wrap="square" rtlCol="0">
            <a:spAutoFit/>
          </a:bodyPr>
          <a:lstStyle/>
          <a:p>
            <a:pPr algn="ctr"/>
            <a:r>
              <a:rPr lang="en-GB" sz="1200" b="1" dirty="0" smtClean="0"/>
              <a:t>Acceptance</a:t>
            </a:r>
          </a:p>
          <a:p>
            <a:pPr algn="ctr"/>
            <a:r>
              <a:rPr lang="en-GB" sz="1200" dirty="0" smtClean="0"/>
              <a:t>All are accepted by God who unconditionally loves – this is unearned no performance is required</a:t>
            </a:r>
            <a:endParaRPr lang="en-GB" sz="1200" dirty="0"/>
          </a:p>
        </p:txBody>
      </p:sp>
      <p:sp>
        <p:nvSpPr>
          <p:cNvPr id="7" name="TextBox 6"/>
          <p:cNvSpPr txBox="1"/>
          <p:nvPr/>
        </p:nvSpPr>
        <p:spPr>
          <a:xfrm>
            <a:off x="1308242" y="299009"/>
            <a:ext cx="4613097" cy="553998"/>
          </a:xfrm>
          <a:prstGeom prst="rect">
            <a:avLst/>
          </a:prstGeom>
          <a:noFill/>
        </p:spPr>
        <p:txBody>
          <a:bodyPr wrap="square" rtlCol="0">
            <a:spAutoFit/>
          </a:bodyPr>
          <a:lstStyle/>
          <a:p>
            <a:pPr algn="ctr">
              <a:spcBef>
                <a:spcPct val="20000"/>
              </a:spcBef>
            </a:pPr>
            <a:r>
              <a:rPr lang="en-GB" sz="3000" dirty="0">
                <a:solidFill>
                  <a:srgbClr val="973B8E"/>
                </a:solidFill>
                <a:latin typeface="Arial"/>
                <a:cs typeface="Arial"/>
              </a:rPr>
              <a:t>The Cycle of Grace</a:t>
            </a:r>
          </a:p>
        </p:txBody>
      </p:sp>
      <p:sp>
        <p:nvSpPr>
          <p:cNvPr id="8" name="Bent Arrow 7"/>
          <p:cNvSpPr/>
          <p:nvPr/>
        </p:nvSpPr>
        <p:spPr>
          <a:xfrm>
            <a:off x="1429821" y="1244278"/>
            <a:ext cx="914400" cy="83220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Bent Arrow 8"/>
          <p:cNvSpPr/>
          <p:nvPr/>
        </p:nvSpPr>
        <p:spPr>
          <a:xfrm rot="10800000">
            <a:off x="5006939" y="3276833"/>
            <a:ext cx="914400" cy="83220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Bent Arrow 9"/>
          <p:cNvSpPr/>
          <p:nvPr/>
        </p:nvSpPr>
        <p:spPr>
          <a:xfrm rot="5400000">
            <a:off x="5048035" y="1285375"/>
            <a:ext cx="914400" cy="83220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Bent Arrow 10"/>
          <p:cNvSpPr/>
          <p:nvPr/>
        </p:nvSpPr>
        <p:spPr>
          <a:xfrm rot="16200000">
            <a:off x="1388725" y="3235737"/>
            <a:ext cx="914400" cy="83220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255998" y="4562176"/>
            <a:ext cx="4542031" cy="369332"/>
          </a:xfrm>
          <a:prstGeom prst="rect">
            <a:avLst/>
          </a:prstGeom>
          <a:noFill/>
        </p:spPr>
        <p:txBody>
          <a:bodyPr wrap="square" rtlCol="0">
            <a:spAutoFit/>
          </a:bodyPr>
          <a:lstStyle/>
          <a:p>
            <a:r>
              <a:rPr lang="en-GB" sz="1000" i="1" dirty="0" smtClean="0"/>
              <a:t>‘Spirituality in a Church School within a Performance Driven Culture’</a:t>
            </a:r>
          </a:p>
          <a:p>
            <a:r>
              <a:rPr lang="en-GB" sz="800" i="1" dirty="0" smtClean="0"/>
              <a:t>Anne </a:t>
            </a:r>
            <a:r>
              <a:rPr lang="en-GB" sz="800" i="1" dirty="0" err="1" smtClean="0"/>
              <a:t>Lumb</a:t>
            </a:r>
            <a:r>
              <a:rPr lang="en-GB" sz="800" i="1" dirty="0" smtClean="0"/>
              <a:t> (Grove Education eD27)</a:t>
            </a:r>
            <a:endParaRPr lang="en-GB" sz="800" i="1" dirty="0"/>
          </a:p>
        </p:txBody>
      </p:sp>
      <p:cxnSp>
        <p:nvCxnSpPr>
          <p:cNvPr id="14" name="Straight Connector 13"/>
          <p:cNvCxnSpPr/>
          <p:nvPr/>
        </p:nvCxnSpPr>
        <p:spPr>
          <a:xfrm flipV="1">
            <a:off x="491447" y="1140431"/>
            <a:ext cx="6012095" cy="3123344"/>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06512" y="2296296"/>
            <a:ext cx="872837" cy="307777"/>
          </a:xfrm>
          <a:prstGeom prst="rect">
            <a:avLst/>
          </a:prstGeom>
          <a:noFill/>
        </p:spPr>
        <p:txBody>
          <a:bodyPr wrap="square" rtlCol="0">
            <a:spAutoFit/>
          </a:bodyPr>
          <a:lstStyle/>
          <a:p>
            <a:pPr algn="ctr"/>
            <a:r>
              <a:rPr lang="en-GB" sz="1400" b="1" dirty="0" smtClean="0"/>
              <a:t>INPUT</a:t>
            </a:r>
            <a:endParaRPr lang="en-GB" sz="1400" b="1" dirty="0"/>
          </a:p>
        </p:txBody>
      </p:sp>
      <p:sp>
        <p:nvSpPr>
          <p:cNvPr id="16" name="TextBox 15"/>
          <p:cNvSpPr txBox="1"/>
          <p:nvPr/>
        </p:nvSpPr>
        <p:spPr>
          <a:xfrm>
            <a:off x="3358482" y="2722496"/>
            <a:ext cx="901870" cy="307777"/>
          </a:xfrm>
          <a:prstGeom prst="rect">
            <a:avLst/>
          </a:prstGeom>
          <a:noFill/>
        </p:spPr>
        <p:txBody>
          <a:bodyPr wrap="square" rtlCol="0">
            <a:spAutoFit/>
          </a:bodyPr>
          <a:lstStyle/>
          <a:p>
            <a:pPr algn="ctr"/>
            <a:r>
              <a:rPr lang="en-GB" sz="1400" b="1" dirty="0" smtClean="0"/>
              <a:t>OUTPUT</a:t>
            </a:r>
            <a:endParaRPr lang="en-GB" sz="1400" b="1"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Tree>
    <p:extLst>
      <p:ext uri="{BB962C8B-B14F-4D97-AF65-F5344CB8AC3E}">
        <p14:creationId xmlns:p14="http://schemas.microsoft.com/office/powerpoint/2010/main" val="1623305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0255" y="1620725"/>
            <a:ext cx="3429000" cy="1477328"/>
          </a:xfrm>
          <a:prstGeom prst="rect">
            <a:avLst/>
          </a:prstGeom>
        </p:spPr>
        <p:txBody>
          <a:bodyPr>
            <a:spAutoFit/>
          </a:bodyPr>
          <a:lstStyle/>
          <a:p>
            <a:pPr marL="82296" algn="ctr"/>
            <a:r>
              <a:rPr lang="en-GB" sz="3000" dirty="0">
                <a:solidFill>
                  <a:schemeClr val="tx2"/>
                </a:solidFill>
              </a:rPr>
              <a:t>We love and we are loved therefore I am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4105286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785973"/>
            <a:ext cx="6447501" cy="703780"/>
          </a:xfrm>
        </p:spPr>
        <p:txBody>
          <a:bodyPr>
            <a:normAutofit/>
          </a:bodyPr>
          <a:lstStyle/>
          <a:p>
            <a:pPr algn="ctr" defTabSz="457200">
              <a:spcBef>
                <a:spcPct val="20000"/>
              </a:spcBef>
            </a:pPr>
            <a:r>
              <a:rPr lang="en-GB" sz="3000" dirty="0">
                <a:solidFill>
                  <a:srgbClr val="973B8E"/>
                </a:solidFill>
                <a:latin typeface="Arial"/>
                <a:ea typeface="+mn-ea"/>
                <a:cs typeface="Arial"/>
              </a:rPr>
              <a:t>Educational Eco-system</a:t>
            </a:r>
          </a:p>
        </p:txBody>
      </p:sp>
      <p:sp>
        <p:nvSpPr>
          <p:cNvPr id="3" name="Content Placeholder 2"/>
          <p:cNvSpPr>
            <a:spLocks noGrp="1"/>
          </p:cNvSpPr>
          <p:nvPr>
            <p:ph idx="1"/>
          </p:nvPr>
        </p:nvSpPr>
        <p:spPr>
          <a:xfrm>
            <a:off x="508001" y="2144424"/>
            <a:ext cx="6909941" cy="2232367"/>
          </a:xfrm>
        </p:spPr>
        <p:txBody>
          <a:bodyPr>
            <a:normAutofit/>
          </a:bodyPr>
          <a:lstStyle/>
          <a:p>
            <a:pPr marL="285750" indent="-285750" defTabSz="457200">
              <a:spcBef>
                <a:spcPct val="20000"/>
              </a:spcBef>
              <a:buClr>
                <a:schemeClr val="tx1"/>
              </a:buClr>
              <a:buSzPct val="110000"/>
              <a:buFont typeface="Arial"/>
              <a:buChar char="•"/>
            </a:pPr>
            <a:r>
              <a:rPr lang="en-GB" sz="1800" dirty="0">
                <a:solidFill>
                  <a:schemeClr val="tx1"/>
                </a:solidFill>
                <a:cs typeface="Arial"/>
              </a:rPr>
              <a:t>From data to wisdom (God as the source of all wisdom)</a:t>
            </a:r>
          </a:p>
          <a:p>
            <a:pPr marL="285750" indent="-285750" defTabSz="457200">
              <a:spcBef>
                <a:spcPct val="20000"/>
              </a:spcBef>
              <a:buClr>
                <a:schemeClr val="tx1"/>
              </a:buClr>
              <a:buSzPct val="110000"/>
              <a:buFont typeface="Arial"/>
              <a:buChar char="•"/>
            </a:pPr>
            <a:r>
              <a:rPr lang="en-GB" sz="1800" dirty="0">
                <a:solidFill>
                  <a:schemeClr val="tx1"/>
                </a:solidFill>
                <a:cs typeface="Arial"/>
              </a:rPr>
              <a:t>Hope (really about destiny – raises questions)</a:t>
            </a:r>
          </a:p>
          <a:p>
            <a:pPr marL="285750" indent="-285750" defTabSz="457200">
              <a:spcBef>
                <a:spcPct val="20000"/>
              </a:spcBef>
              <a:buClr>
                <a:schemeClr val="tx1"/>
              </a:buClr>
              <a:buSzPct val="110000"/>
              <a:buFont typeface="Arial"/>
              <a:buChar char="•"/>
            </a:pPr>
            <a:r>
              <a:rPr lang="en-GB" sz="1800" dirty="0">
                <a:solidFill>
                  <a:schemeClr val="tx1"/>
                </a:solidFill>
                <a:cs typeface="Arial"/>
              </a:rPr>
              <a:t>Community – (living well together, healthy plurality – shalom)</a:t>
            </a:r>
          </a:p>
          <a:p>
            <a:pPr marL="285750" indent="-285750" defTabSz="457200">
              <a:spcBef>
                <a:spcPct val="20000"/>
              </a:spcBef>
              <a:buClr>
                <a:schemeClr val="tx1"/>
              </a:buClr>
              <a:buSzPct val="110000"/>
              <a:buFont typeface="Arial"/>
              <a:buChar char="•"/>
            </a:pPr>
            <a:r>
              <a:rPr lang="en-GB" sz="1800" dirty="0">
                <a:solidFill>
                  <a:schemeClr val="tx1"/>
                </a:solidFill>
                <a:cs typeface="Arial"/>
              </a:rPr>
              <a:t>Dignity – the ultimate of worth of each person, personhood, made in the image of God…</a:t>
            </a:r>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1171632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defTabSz="457200">
              <a:spcBef>
                <a:spcPct val="20000"/>
              </a:spcBef>
            </a:pPr>
            <a:r>
              <a:rPr lang="en-GB" sz="3000" dirty="0">
                <a:solidFill>
                  <a:srgbClr val="973B8E"/>
                </a:solidFill>
                <a:latin typeface="Arial"/>
                <a:ea typeface="+mn-ea"/>
                <a:cs typeface="Arial"/>
              </a:rPr>
              <a:t>A Question of Distinctiveness/Authenticity</a:t>
            </a:r>
          </a:p>
        </p:txBody>
      </p:sp>
      <p:sp>
        <p:nvSpPr>
          <p:cNvPr id="3" name="Content Placeholder 2"/>
          <p:cNvSpPr>
            <a:spLocks noGrp="1"/>
          </p:cNvSpPr>
          <p:nvPr>
            <p:ph idx="1"/>
          </p:nvPr>
        </p:nvSpPr>
        <p:spPr/>
        <p:txBody>
          <a:bodyPr/>
          <a:lstStyle/>
          <a:p>
            <a:pPr marL="0" indent="0">
              <a:buNone/>
            </a:pPr>
            <a:r>
              <a:rPr lang="en-GB" sz="1600" dirty="0" smtClean="0">
                <a:solidFill>
                  <a:schemeClr val="tx2"/>
                </a:solidFill>
              </a:rPr>
              <a:t>How do we guard the Christian character of the School?</a:t>
            </a:r>
          </a:p>
          <a:p>
            <a:pPr marL="285750" indent="-285750" defTabSz="457200">
              <a:lnSpc>
                <a:spcPct val="150000"/>
              </a:lnSpc>
              <a:buClr>
                <a:schemeClr val="bg1">
                  <a:lumMod val="50000"/>
                </a:schemeClr>
              </a:buClr>
              <a:buSzPct val="110000"/>
              <a:buFont typeface="Arial"/>
              <a:buChar char="•"/>
            </a:pPr>
            <a:r>
              <a:rPr lang="en-GB" sz="1600" dirty="0">
                <a:solidFill>
                  <a:srgbClr val="7F7F7F"/>
                </a:solidFill>
              </a:rPr>
              <a:t>Ethos</a:t>
            </a:r>
          </a:p>
          <a:p>
            <a:pPr marL="285750" indent="-285750" defTabSz="457200">
              <a:lnSpc>
                <a:spcPct val="150000"/>
              </a:lnSpc>
              <a:buClr>
                <a:schemeClr val="bg1">
                  <a:lumMod val="50000"/>
                </a:schemeClr>
              </a:buClr>
              <a:buSzPct val="110000"/>
              <a:buFont typeface="Arial"/>
              <a:buChar char="•"/>
            </a:pPr>
            <a:r>
              <a:rPr lang="en-GB" sz="1600" dirty="0">
                <a:solidFill>
                  <a:srgbClr val="7F7F7F"/>
                </a:solidFill>
              </a:rPr>
              <a:t>Vision</a:t>
            </a:r>
          </a:p>
          <a:p>
            <a:pPr marL="285750" indent="-285750" defTabSz="457200">
              <a:lnSpc>
                <a:spcPct val="150000"/>
              </a:lnSpc>
              <a:buClr>
                <a:schemeClr val="bg1">
                  <a:lumMod val="50000"/>
                </a:schemeClr>
              </a:buClr>
              <a:buSzPct val="110000"/>
              <a:buFont typeface="Arial"/>
              <a:buChar char="•"/>
            </a:pPr>
            <a:r>
              <a:rPr lang="en-GB" sz="1600" dirty="0">
                <a:solidFill>
                  <a:srgbClr val="7F7F7F"/>
                </a:solidFill>
              </a:rPr>
              <a:t>Values </a:t>
            </a:r>
          </a:p>
          <a:p>
            <a:pPr marL="0" indent="0" defTabSz="457200">
              <a:buClr>
                <a:schemeClr val="bg1">
                  <a:lumMod val="50000"/>
                </a:schemeClr>
              </a:buClr>
              <a:buSzPct val="110000"/>
              <a:buNone/>
            </a:pPr>
            <a:endParaRPr lang="en-GB" sz="1600" dirty="0">
              <a:solidFill>
                <a:srgbClr val="7F7F7F"/>
              </a:solidFill>
            </a:endParaRPr>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709074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457200">
              <a:spcBef>
                <a:spcPct val="20000"/>
              </a:spcBef>
            </a:pPr>
            <a:r>
              <a:rPr lang="en-GB" sz="3000" dirty="0">
                <a:solidFill>
                  <a:srgbClr val="973B8E"/>
                </a:solidFill>
                <a:latin typeface="Arial"/>
                <a:ea typeface="+mn-ea"/>
                <a:cs typeface="Arial"/>
              </a:rPr>
              <a:t>Deep or </a:t>
            </a:r>
            <a:r>
              <a:rPr lang="en-GB" sz="3000" dirty="0" smtClean="0">
                <a:solidFill>
                  <a:srgbClr val="973B8E"/>
                </a:solidFill>
                <a:latin typeface="Arial"/>
                <a:ea typeface="+mn-ea"/>
                <a:cs typeface="Arial"/>
              </a:rPr>
              <a:t>distinctive?</a:t>
            </a:r>
            <a:endParaRPr lang="en-GB" sz="3000" dirty="0">
              <a:solidFill>
                <a:srgbClr val="973B8E"/>
              </a:solidFill>
              <a:latin typeface="Arial"/>
              <a:ea typeface="+mn-ea"/>
              <a:cs typeface="Arial"/>
            </a:endParaRPr>
          </a:p>
        </p:txBody>
      </p:sp>
      <p:sp>
        <p:nvSpPr>
          <p:cNvPr id="3" name="Content Placeholder 2"/>
          <p:cNvSpPr>
            <a:spLocks noGrp="1"/>
          </p:cNvSpPr>
          <p:nvPr>
            <p:ph idx="1"/>
          </p:nvPr>
        </p:nvSpPr>
        <p:spPr/>
        <p:txBody>
          <a:bodyPr>
            <a:normAutofit/>
          </a:bodyPr>
          <a:lstStyle/>
          <a:p>
            <a:pPr marL="0" indent="0">
              <a:buNone/>
            </a:pPr>
            <a:r>
              <a:rPr lang="en-GB" sz="1600" dirty="0" smtClean="0"/>
              <a:t>The vision is deeply Christian, with the promise by Jesus of ‘life in all its fullness’ (John 10:10) at its heart.  At the same time, it is accessible to those of all faiths and none.  ‘Life in all its fullness’ embraces the spiritual, physical, intellectual, emotional, moral and social development of children and young people.</a:t>
            </a:r>
          </a:p>
          <a:p>
            <a:pPr marL="0" indent="0">
              <a:buNone/>
            </a:pPr>
            <a:endParaRPr lang="en-GB" sz="1600" dirty="0"/>
          </a:p>
          <a:p>
            <a:pPr marL="0" indent="0">
              <a:buNone/>
            </a:pPr>
            <a:r>
              <a:rPr lang="en-GB" sz="1600" dirty="0" smtClean="0"/>
              <a:t>It offers a vision of human flourishing for all, one that embraces excellence and academic rigour, but sets them in a wider framework.</a:t>
            </a:r>
            <a:endParaRPr lang="en-GB" sz="1600" dirty="0"/>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1148400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003992"/>
            <a:ext cx="6447501" cy="3331701"/>
          </a:xfrm>
        </p:spPr>
        <p:txBody>
          <a:bodyPr>
            <a:noAutofit/>
          </a:bodyPr>
          <a:lstStyle/>
          <a:p>
            <a:pPr marL="0" indent="0">
              <a:buNone/>
            </a:pPr>
            <a:r>
              <a:rPr lang="en-GB" sz="2800" dirty="0" smtClean="0"/>
              <a:t>“It is easy to forget how mysterious and </a:t>
            </a:r>
            <a:r>
              <a:rPr lang="en-GB" sz="2800" smtClean="0"/>
              <a:t>mighty stories </a:t>
            </a:r>
            <a:r>
              <a:rPr lang="en-GB" sz="2800" dirty="0" smtClean="0"/>
              <a:t>are.  They do their work in silence, invisibly.  They work with all the internal materials of the mind and self.  They become, part of you while changing you.”</a:t>
            </a:r>
          </a:p>
          <a:p>
            <a:pPr marL="0" indent="0" algn="r">
              <a:buNone/>
            </a:pPr>
            <a:r>
              <a:rPr lang="en-GB" sz="2800" dirty="0" smtClean="0"/>
              <a:t>Ben </a:t>
            </a:r>
            <a:r>
              <a:rPr lang="en-GB" sz="2800" dirty="0" err="1" smtClean="0"/>
              <a:t>Okri</a:t>
            </a:r>
            <a:endParaRPr lang="en-GB" sz="2800" dirty="0" smtClean="0"/>
          </a:p>
        </p:txBody>
      </p:sp>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3420955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115569" cy="331598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Educating for Wisdom, Knowledge and Skills</a:t>
            </a:r>
          </a:p>
          <a:p>
            <a:pPr algn="l"/>
            <a:endParaRPr lang="en-US" sz="1400" dirty="0" smtClean="0">
              <a:solidFill>
                <a:srgbClr val="272727"/>
              </a:solidFill>
              <a:cs typeface="Arial"/>
            </a:endParaRPr>
          </a:p>
          <a:p>
            <a:r>
              <a:rPr lang="en-US" sz="1800" dirty="0" smtClean="0">
                <a:solidFill>
                  <a:srgbClr val="272727"/>
                </a:solidFill>
                <a:cs typeface="Arial"/>
              </a:rPr>
              <a:t>“And Jesus increased in wisdom” (Luke 2.52)</a:t>
            </a:r>
          </a:p>
          <a:p>
            <a:pPr marL="285750" indent="-285750" algn="l">
              <a:buFont typeface="Arial"/>
              <a:buChar char="•"/>
            </a:pPr>
            <a:r>
              <a:rPr lang="en-US" sz="1600" dirty="0" smtClean="0">
                <a:solidFill>
                  <a:srgbClr val="777877"/>
                </a:solidFill>
                <a:cs typeface="Arial"/>
              </a:rPr>
              <a:t>A rich tradition that has evolved over time encompassing relationship to the environment, history, culture, law, politics, art, and so on.</a:t>
            </a:r>
          </a:p>
          <a:p>
            <a:pPr marL="285750" indent="-285750" algn="l">
              <a:buFont typeface="Arial"/>
              <a:buChar char="•"/>
            </a:pPr>
            <a:r>
              <a:rPr lang="en-US" sz="1600" dirty="0" smtClean="0">
                <a:solidFill>
                  <a:srgbClr val="777877"/>
                </a:solidFill>
                <a:cs typeface="Arial"/>
              </a:rPr>
              <a:t>A </a:t>
            </a:r>
            <a:r>
              <a:rPr lang="en-US" sz="1600" dirty="0" smtClean="0">
                <a:solidFill>
                  <a:schemeClr val="tx1">
                    <a:lumMod val="50000"/>
                    <a:lumOff val="50000"/>
                  </a:schemeClr>
                </a:solidFill>
                <a:cs typeface="Arial"/>
              </a:rPr>
              <a:t>tradition</a:t>
            </a:r>
            <a:r>
              <a:rPr lang="en-US" sz="1600" dirty="0" smtClean="0">
                <a:solidFill>
                  <a:srgbClr val="777877"/>
                </a:solidFill>
                <a:cs typeface="Arial"/>
              </a:rPr>
              <a:t> that is shaped through questioning, imagining and daring exploration, combining continuity and innovation.</a:t>
            </a:r>
          </a:p>
          <a:p>
            <a:pPr marL="285750" indent="-285750" algn="l">
              <a:buFont typeface="Arial"/>
              <a:buChar char="•"/>
            </a:pPr>
            <a:r>
              <a:rPr lang="en-US" sz="1600" dirty="0" smtClean="0">
                <a:solidFill>
                  <a:srgbClr val="777877"/>
                </a:solidFill>
                <a:cs typeface="Arial"/>
              </a:rPr>
              <a:t>Enabling disagreement and hospitality.</a:t>
            </a:r>
          </a:p>
          <a:p>
            <a:pPr marL="285750" indent="-285750" algn="l">
              <a:buFont typeface="Arial"/>
              <a:buChar char="•"/>
            </a:pPr>
            <a:r>
              <a:rPr lang="en-US" sz="1600" dirty="0" smtClean="0">
                <a:solidFill>
                  <a:srgbClr val="777877"/>
                </a:solidFill>
                <a:cs typeface="Arial"/>
              </a:rPr>
              <a:t>An education for more than economic ends.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310656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012828" cy="331598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Educating for Hope and Aspiration</a:t>
            </a:r>
          </a:p>
          <a:p>
            <a:pPr algn="l"/>
            <a:endParaRPr lang="en-US" sz="1400" dirty="0" smtClean="0">
              <a:solidFill>
                <a:srgbClr val="272727"/>
              </a:solidFill>
              <a:cs typeface="Arial"/>
            </a:endParaRPr>
          </a:p>
          <a:p>
            <a:r>
              <a:rPr lang="en-US" sz="1800" dirty="0" smtClean="0">
                <a:solidFill>
                  <a:srgbClr val="272727"/>
                </a:solidFill>
                <a:cs typeface="Arial"/>
              </a:rPr>
              <a:t>“An encounter with Jesus Christ and with Christian faith and practice in a way that enhances their lives.” (p.16)</a:t>
            </a:r>
          </a:p>
          <a:p>
            <a:pPr marL="171450" indent="-171450" algn="l">
              <a:buFont typeface="Arial"/>
              <a:buChar char="•"/>
            </a:pPr>
            <a:r>
              <a:rPr lang="en-US" sz="1600" dirty="0" smtClean="0">
                <a:solidFill>
                  <a:srgbClr val="7F7F7F"/>
                </a:solidFill>
                <a:cs typeface="Arial"/>
              </a:rPr>
              <a:t>God-given potential of each child with special consideration given to those who are disadvantaged.</a:t>
            </a:r>
          </a:p>
          <a:p>
            <a:pPr marL="171450" indent="-171450" algn="l">
              <a:buFont typeface="Arial"/>
              <a:buChar char="•"/>
            </a:pPr>
            <a:r>
              <a:rPr lang="en-US" sz="1600" dirty="0" smtClean="0">
                <a:solidFill>
                  <a:srgbClr val="7F7F7F"/>
                </a:solidFill>
                <a:cs typeface="Arial"/>
              </a:rPr>
              <a:t>Hope </a:t>
            </a:r>
            <a:r>
              <a:rPr lang="en-US" sz="1600" dirty="0" smtClean="0">
                <a:solidFill>
                  <a:schemeClr val="bg1">
                    <a:lumMod val="50000"/>
                  </a:schemeClr>
                </a:solidFill>
                <a:cs typeface="Arial"/>
              </a:rPr>
              <a:t>that wrongdoing </a:t>
            </a:r>
            <a:r>
              <a:rPr lang="en-US" sz="1600" dirty="0" smtClean="0">
                <a:solidFill>
                  <a:srgbClr val="7F7F7F"/>
                </a:solidFill>
                <a:cs typeface="Arial"/>
              </a:rPr>
              <a:t>and sin, suffering, evil and death are not the last word. Emphasis on resurrection and redemption.</a:t>
            </a:r>
          </a:p>
          <a:p>
            <a:pPr marL="171450" indent="-171450" algn="l">
              <a:buFont typeface="Arial"/>
              <a:buChar char="•"/>
            </a:pPr>
            <a:r>
              <a:rPr lang="en-US" sz="1600" dirty="0" smtClean="0">
                <a:solidFill>
                  <a:srgbClr val="7F7F7F"/>
                </a:solidFill>
                <a:cs typeface="Arial"/>
              </a:rPr>
              <a:t>Vital opportunity provided by collective worship.</a:t>
            </a:r>
          </a:p>
          <a:p>
            <a:pPr algn="l"/>
            <a:endParaRPr lang="en-US" sz="3600" dirty="0">
              <a:solidFill>
                <a:srgbClr val="973B8E"/>
              </a:solidFill>
              <a:latin typeface="Arial"/>
              <a:cs typeface="Aria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970878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105295" cy="374228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Educating for Community and Living Together</a:t>
            </a:r>
          </a:p>
          <a:p>
            <a:pPr algn="l"/>
            <a:endParaRPr lang="en-US" sz="1400" dirty="0" smtClean="0">
              <a:solidFill>
                <a:srgbClr val="272727"/>
              </a:solidFill>
              <a:cs typeface="Arial"/>
            </a:endParaRPr>
          </a:p>
          <a:p>
            <a:r>
              <a:rPr lang="en-US" sz="1800" dirty="0" smtClean="0">
                <a:solidFill>
                  <a:srgbClr val="272727"/>
                </a:solidFill>
                <a:cs typeface="Arial"/>
              </a:rPr>
              <a:t>“Jesus embodies the centrality of relationships in love, compassion, generosity, truth-telling, forgiveness, and gathering a community.” (p.16)</a:t>
            </a:r>
          </a:p>
          <a:p>
            <a:pPr marL="171450" indent="-171450" algn="l">
              <a:buFont typeface="Arial"/>
              <a:buChar char="•"/>
            </a:pPr>
            <a:r>
              <a:rPr lang="en-US" sz="1600" dirty="0" smtClean="0">
                <a:solidFill>
                  <a:srgbClr val="777877"/>
                </a:solidFill>
                <a:cs typeface="Arial"/>
              </a:rPr>
              <a:t>Each school is to be hospitable community, expressed in flourishing of teachers and pupils together.</a:t>
            </a:r>
          </a:p>
          <a:p>
            <a:pPr marL="171450" indent="-171450" algn="l">
              <a:buFont typeface="Arial"/>
              <a:buChar char="•"/>
            </a:pPr>
            <a:r>
              <a:rPr lang="en-US" sz="1600" dirty="0" smtClean="0">
                <a:solidFill>
                  <a:srgbClr val="777877"/>
                </a:solidFill>
                <a:cs typeface="Arial"/>
              </a:rPr>
              <a:t>Connected to the wider community of the Church and partnerships with other churches and faith communities.</a:t>
            </a:r>
          </a:p>
          <a:p>
            <a:pPr algn="l"/>
            <a:endParaRPr lang="en-US" sz="4400" dirty="0">
              <a:solidFill>
                <a:srgbClr val="973B8E"/>
              </a:solidFill>
              <a:latin typeface="Arial"/>
              <a:cs typeface="Aria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191871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064198" cy="331598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Educating for Dignity and Respect</a:t>
            </a:r>
          </a:p>
          <a:p>
            <a:pPr algn="l"/>
            <a:endParaRPr lang="en-US" sz="1400" dirty="0" smtClean="0">
              <a:solidFill>
                <a:srgbClr val="272727"/>
              </a:solidFill>
              <a:cs typeface="Arial"/>
            </a:endParaRPr>
          </a:p>
          <a:p>
            <a:r>
              <a:rPr lang="en-US" sz="1800" dirty="0" smtClean="0">
                <a:solidFill>
                  <a:srgbClr val="272727"/>
                </a:solidFill>
                <a:cs typeface="Arial"/>
              </a:rPr>
              <a:t>“Each person created in the image of God and loved by God.” (p.18)</a:t>
            </a:r>
          </a:p>
          <a:p>
            <a:pPr marL="171450" indent="-171450" algn="l">
              <a:buFont typeface="Arial"/>
              <a:buChar char="•"/>
            </a:pPr>
            <a:r>
              <a:rPr lang="en-US" sz="1600" dirty="0" smtClean="0">
                <a:solidFill>
                  <a:srgbClr val="777877"/>
                </a:solidFill>
                <a:cs typeface="Arial"/>
              </a:rPr>
              <a:t>Safeguarding, prevention of bullying, special educational needs and disabilities.</a:t>
            </a:r>
          </a:p>
          <a:p>
            <a:pPr marL="171450" indent="-171450" algn="l">
              <a:buFont typeface="Arial"/>
              <a:buChar char="•"/>
            </a:pPr>
            <a:r>
              <a:rPr lang="en-US" sz="1600" dirty="0" smtClean="0">
                <a:solidFill>
                  <a:srgbClr val="777877"/>
                </a:solidFill>
                <a:cs typeface="Arial"/>
              </a:rPr>
              <a:t>Blessing, creativity, joy, reconciling, glory.</a:t>
            </a:r>
          </a:p>
          <a:p>
            <a:pPr marL="171450" indent="-171450" algn="l">
              <a:buFont typeface="Arial"/>
              <a:buChar char="•"/>
            </a:pPr>
            <a:r>
              <a:rPr lang="en-US" sz="1600" dirty="0" smtClean="0">
                <a:solidFill>
                  <a:srgbClr val="777877"/>
                </a:solidFill>
                <a:cs typeface="Arial"/>
              </a:rPr>
              <a:t>“The ultimate horizon for human dignity is the intensity of eternal life in communion with God, enjoyed with others in the loving, infinitely creative and attractive presence of the God of glory” (p.20).</a:t>
            </a:r>
          </a:p>
          <a:p>
            <a:pPr algn="l"/>
            <a:endParaRPr lang="en-US" sz="4800" dirty="0">
              <a:solidFill>
                <a:srgbClr val="973B8E"/>
              </a:solidFill>
              <a:latin typeface="Arial"/>
              <a:cs typeface="Aria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463641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457200">
              <a:spcBef>
                <a:spcPct val="20000"/>
              </a:spcBef>
            </a:pPr>
            <a:r>
              <a:rPr lang="en-GB" sz="3000" dirty="0">
                <a:solidFill>
                  <a:srgbClr val="973B8E"/>
                </a:solidFill>
                <a:latin typeface="Arial"/>
                <a:ea typeface="+mn-ea"/>
                <a:cs typeface="Arial"/>
              </a:rPr>
              <a:t>The Common Good</a:t>
            </a:r>
          </a:p>
        </p:txBody>
      </p:sp>
      <p:sp>
        <p:nvSpPr>
          <p:cNvPr id="3" name="Content Placeholder 2"/>
          <p:cNvSpPr>
            <a:spLocks noGrp="1"/>
          </p:cNvSpPr>
          <p:nvPr>
            <p:ph idx="1"/>
          </p:nvPr>
        </p:nvSpPr>
        <p:spPr/>
        <p:txBody>
          <a:bodyPr>
            <a:normAutofit/>
          </a:bodyPr>
          <a:lstStyle/>
          <a:p>
            <a:pPr marL="285750" indent="-285750" defTabSz="457200">
              <a:spcBef>
                <a:spcPct val="20000"/>
              </a:spcBef>
              <a:buClr>
                <a:schemeClr val="tx1"/>
              </a:buClr>
              <a:buSzPct val="110000"/>
              <a:buFont typeface="Arial"/>
              <a:buChar char="•"/>
            </a:pPr>
            <a:r>
              <a:rPr lang="en-GB" sz="1800" dirty="0">
                <a:solidFill>
                  <a:schemeClr val="tx1"/>
                </a:solidFill>
                <a:cs typeface="Arial"/>
              </a:rPr>
              <a:t>What do we mean by this?</a:t>
            </a:r>
          </a:p>
          <a:p>
            <a:pPr marL="0" indent="0" defTabSz="457200">
              <a:spcBef>
                <a:spcPct val="20000"/>
              </a:spcBef>
              <a:buClr>
                <a:schemeClr val="tx1"/>
              </a:buClr>
              <a:buSzPct val="110000"/>
              <a:buNone/>
            </a:pPr>
            <a:endParaRPr lang="en-GB" sz="1800" dirty="0">
              <a:solidFill>
                <a:schemeClr val="tx1"/>
              </a:solidFill>
              <a:cs typeface="Arial"/>
            </a:endParaRPr>
          </a:p>
          <a:p>
            <a:pPr marL="285750" indent="-285750" defTabSz="457200">
              <a:spcBef>
                <a:spcPct val="20000"/>
              </a:spcBef>
              <a:buClr>
                <a:schemeClr val="tx1"/>
              </a:buClr>
              <a:buSzPct val="110000"/>
              <a:buFont typeface="Arial"/>
              <a:buChar char="•"/>
            </a:pPr>
            <a:r>
              <a:rPr lang="en-GB" sz="1800" dirty="0">
                <a:solidFill>
                  <a:schemeClr val="tx1"/>
                </a:solidFill>
                <a:cs typeface="Arial"/>
              </a:rPr>
              <a:t>Clarify -  “not a common contribution rather a contribution which is good for everyone and recognised as such”</a:t>
            </a:r>
          </a:p>
          <a:p>
            <a:endParaRPr lang="en-GB" dirty="0"/>
          </a:p>
          <a:p>
            <a:pPr marL="0" indent="0">
              <a:buNone/>
            </a:pPr>
            <a:r>
              <a:rPr lang="en-GB" dirty="0" smtClean="0"/>
              <a:t>	</a:t>
            </a:r>
            <a:r>
              <a:rPr lang="en-GB" dirty="0" smtClean="0">
                <a:solidFill>
                  <a:schemeClr val="bg1">
                    <a:lumMod val="50000"/>
                  </a:schemeClr>
                </a:solidFill>
              </a:rPr>
              <a:t>All </a:t>
            </a:r>
            <a:r>
              <a:rPr lang="en-GB" dirty="0">
                <a:solidFill>
                  <a:schemeClr val="bg1">
                    <a:lumMod val="50000"/>
                  </a:schemeClr>
                </a:solidFill>
              </a:rPr>
              <a:t>things and all people are related to Jesus Christ…setting our horizons </a:t>
            </a:r>
            <a:r>
              <a:rPr lang="en-GB" dirty="0" smtClean="0">
                <a:solidFill>
                  <a:schemeClr val="bg1">
                    <a:lumMod val="50000"/>
                  </a:schemeClr>
                </a:solidFill>
              </a:rPr>
              <a:t>	(</a:t>
            </a:r>
            <a:r>
              <a:rPr lang="en-GB" dirty="0">
                <a:solidFill>
                  <a:schemeClr val="bg1">
                    <a:lumMod val="50000"/>
                  </a:schemeClr>
                </a:solidFill>
              </a:rPr>
              <a:t>chapter 2, para 1)</a:t>
            </a:r>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810391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5861977" cy="990600"/>
          </a:xfrm>
        </p:spPr>
        <p:txBody>
          <a:bodyPr>
            <a:normAutofit/>
          </a:bodyPr>
          <a:lstStyle/>
          <a:p>
            <a:pPr algn="ctr" defTabSz="457200">
              <a:spcBef>
                <a:spcPct val="20000"/>
              </a:spcBef>
            </a:pPr>
            <a:r>
              <a:rPr lang="en-GB" sz="3000" dirty="0">
                <a:solidFill>
                  <a:srgbClr val="973B8E"/>
                </a:solidFill>
                <a:latin typeface="Arial"/>
                <a:ea typeface="+mn-ea"/>
                <a:cs typeface="Arial"/>
              </a:rPr>
              <a:t>The Waves of Understanding</a:t>
            </a:r>
          </a:p>
        </p:txBody>
      </p:sp>
      <p:sp>
        <p:nvSpPr>
          <p:cNvPr id="3" name="Content Placeholder 2"/>
          <p:cNvSpPr>
            <a:spLocks noGrp="1"/>
          </p:cNvSpPr>
          <p:nvPr>
            <p:ph idx="1"/>
          </p:nvPr>
        </p:nvSpPr>
        <p:spPr>
          <a:xfrm>
            <a:off x="508001" y="1620441"/>
            <a:ext cx="6447501" cy="3033751"/>
          </a:xfrm>
        </p:spPr>
        <p:txBody>
          <a:bodyPr>
            <a:normAutofit fontScale="85000" lnSpcReduction="10000"/>
          </a:bodyPr>
          <a:lstStyle/>
          <a:p>
            <a:pPr marL="285750" indent="-285750" defTabSz="457200">
              <a:spcBef>
                <a:spcPct val="20000"/>
              </a:spcBef>
              <a:buClr>
                <a:schemeClr val="tx1"/>
              </a:buClr>
              <a:buSzPct val="110000"/>
              <a:buFont typeface="Arial"/>
              <a:buChar char="•"/>
            </a:pPr>
            <a:r>
              <a:rPr lang="en-GB" sz="1900" dirty="0">
                <a:solidFill>
                  <a:schemeClr val="tx1"/>
                </a:solidFill>
                <a:cs typeface="Arial"/>
              </a:rPr>
              <a:t>Wave 1 – The Common Good - relationships</a:t>
            </a:r>
          </a:p>
          <a:p>
            <a:pPr marL="285750" indent="-285750" defTabSz="457200">
              <a:spcBef>
                <a:spcPct val="20000"/>
              </a:spcBef>
              <a:buClr>
                <a:schemeClr val="tx1"/>
              </a:buClr>
              <a:buSzPct val="110000"/>
              <a:buFont typeface="Arial"/>
              <a:buChar char="•"/>
            </a:pPr>
            <a:endParaRPr lang="en-GB" sz="1900" dirty="0">
              <a:solidFill>
                <a:schemeClr val="tx1"/>
              </a:solidFill>
              <a:cs typeface="Arial"/>
            </a:endParaRPr>
          </a:p>
          <a:p>
            <a:pPr marL="285750" indent="-285750" defTabSz="457200">
              <a:spcBef>
                <a:spcPct val="20000"/>
              </a:spcBef>
              <a:buClr>
                <a:schemeClr val="tx1"/>
              </a:buClr>
              <a:buSzPct val="110000"/>
              <a:buFont typeface="Arial"/>
              <a:buChar char="•"/>
            </a:pPr>
            <a:r>
              <a:rPr lang="en-GB" sz="1900" dirty="0">
                <a:solidFill>
                  <a:schemeClr val="tx1"/>
                </a:solidFill>
                <a:cs typeface="Arial"/>
              </a:rPr>
              <a:t>Wave 2 – God as Father/Creator – Family of God</a:t>
            </a:r>
          </a:p>
          <a:p>
            <a:pPr marL="285750" indent="-285750" defTabSz="457200">
              <a:spcBef>
                <a:spcPct val="20000"/>
              </a:spcBef>
              <a:buClr>
                <a:schemeClr val="tx1"/>
              </a:buClr>
              <a:buSzPct val="110000"/>
              <a:buFont typeface="Arial"/>
              <a:buChar char="•"/>
            </a:pPr>
            <a:endParaRPr lang="en-GB" sz="1900" dirty="0">
              <a:solidFill>
                <a:schemeClr val="tx1"/>
              </a:solidFill>
              <a:cs typeface="Arial"/>
            </a:endParaRPr>
          </a:p>
          <a:p>
            <a:pPr marL="285750" indent="-285750" defTabSz="457200">
              <a:spcBef>
                <a:spcPct val="20000"/>
              </a:spcBef>
              <a:buClr>
                <a:schemeClr val="tx1"/>
              </a:buClr>
              <a:buSzPct val="110000"/>
              <a:buFont typeface="Arial"/>
              <a:buChar char="•"/>
              <a:tabLst>
                <a:tab pos="1160463" algn="l"/>
              </a:tabLst>
            </a:pPr>
            <a:r>
              <a:rPr lang="en-GB" sz="1900" dirty="0">
                <a:solidFill>
                  <a:schemeClr val="tx1"/>
                </a:solidFill>
                <a:cs typeface="Arial"/>
              </a:rPr>
              <a:t>Wave 3 – Jesus ‘the Son’ – God the Redeemer – ‘Man for </a:t>
            </a:r>
            <a:r>
              <a:rPr lang="en-GB" sz="1900" dirty="0" smtClean="0">
                <a:solidFill>
                  <a:schemeClr val="tx1"/>
                </a:solidFill>
                <a:cs typeface="Arial"/>
              </a:rPr>
              <a:t>others</a:t>
            </a:r>
            <a:r>
              <a:rPr lang="en-GB" sz="1900" dirty="0">
                <a:solidFill>
                  <a:schemeClr val="tx1"/>
                </a:solidFill>
                <a:cs typeface="Arial"/>
              </a:rPr>
              <a:t>’</a:t>
            </a:r>
          </a:p>
          <a:p>
            <a:pPr marL="285750" indent="-285750" defTabSz="457200">
              <a:spcBef>
                <a:spcPct val="20000"/>
              </a:spcBef>
              <a:buClr>
                <a:schemeClr val="tx1"/>
              </a:buClr>
              <a:buSzPct val="110000"/>
              <a:buFont typeface="Arial"/>
              <a:buChar char="•"/>
              <a:tabLst>
                <a:tab pos="1160463" algn="l"/>
              </a:tabLst>
            </a:pPr>
            <a:endParaRPr lang="en-GB" sz="1900" dirty="0">
              <a:solidFill>
                <a:schemeClr val="tx1"/>
              </a:solidFill>
              <a:cs typeface="Arial"/>
            </a:endParaRPr>
          </a:p>
          <a:p>
            <a:pPr marL="285750" indent="-285750" defTabSz="457200">
              <a:spcBef>
                <a:spcPct val="20000"/>
              </a:spcBef>
              <a:buClr>
                <a:schemeClr val="tx1"/>
              </a:buClr>
              <a:buSzPct val="110000"/>
              <a:buFont typeface="Arial"/>
              <a:buChar char="•"/>
              <a:tabLst>
                <a:tab pos="1079500" algn="l"/>
              </a:tabLst>
            </a:pPr>
            <a:r>
              <a:rPr lang="en-GB" sz="1900" dirty="0">
                <a:solidFill>
                  <a:schemeClr val="tx1"/>
                </a:solidFill>
                <a:cs typeface="Arial"/>
              </a:rPr>
              <a:t>Wave 4 – Holy Spirit – the ‘so what’ question – unites us </a:t>
            </a:r>
            <a:r>
              <a:rPr lang="en-GB" sz="1900" dirty="0" smtClean="0">
                <a:solidFill>
                  <a:schemeClr val="tx1"/>
                </a:solidFill>
                <a:cs typeface="Arial"/>
              </a:rPr>
              <a:t>in</a:t>
            </a:r>
          </a:p>
          <a:p>
            <a:pPr marL="0" indent="0" defTabSz="457200">
              <a:spcBef>
                <a:spcPct val="20000"/>
              </a:spcBef>
              <a:buClr>
                <a:schemeClr val="tx1"/>
              </a:buClr>
              <a:buSzPct val="110000"/>
              <a:buNone/>
              <a:tabLst>
                <a:tab pos="1079500" algn="l"/>
              </a:tabLst>
            </a:pPr>
            <a:r>
              <a:rPr lang="en-GB" sz="1900" dirty="0">
                <a:solidFill>
                  <a:schemeClr val="tx1"/>
                </a:solidFill>
                <a:cs typeface="Arial"/>
              </a:rPr>
              <a:t>	</a:t>
            </a:r>
            <a:r>
              <a:rPr lang="en-GB" sz="1900" dirty="0" smtClean="0">
                <a:solidFill>
                  <a:schemeClr val="tx1"/>
                </a:solidFill>
                <a:cs typeface="Arial"/>
              </a:rPr>
              <a:t> the </a:t>
            </a:r>
            <a:r>
              <a:rPr lang="en-GB" sz="1900" dirty="0">
                <a:solidFill>
                  <a:schemeClr val="tx1"/>
                </a:solidFill>
                <a:cs typeface="Arial"/>
              </a:rPr>
              <a:t>body of Christ – Vocation for teachers and </a:t>
            </a:r>
            <a:endParaRPr lang="en-GB" sz="1900" dirty="0" smtClean="0">
              <a:solidFill>
                <a:schemeClr val="tx1"/>
              </a:solidFill>
              <a:cs typeface="Arial"/>
            </a:endParaRPr>
          </a:p>
          <a:p>
            <a:pPr marL="0" indent="0" defTabSz="457200">
              <a:spcBef>
                <a:spcPct val="20000"/>
              </a:spcBef>
              <a:buClr>
                <a:schemeClr val="tx1"/>
              </a:buClr>
              <a:buSzPct val="110000"/>
              <a:buNone/>
              <a:tabLst>
                <a:tab pos="1160463" algn="l"/>
              </a:tabLst>
            </a:pPr>
            <a:r>
              <a:rPr lang="en-GB" sz="1900" dirty="0">
                <a:solidFill>
                  <a:schemeClr val="tx1"/>
                </a:solidFill>
                <a:cs typeface="Arial"/>
              </a:rPr>
              <a:t>	</a:t>
            </a:r>
            <a:r>
              <a:rPr lang="en-GB" sz="1900" dirty="0" err="1" smtClean="0">
                <a:solidFill>
                  <a:schemeClr val="tx1"/>
                </a:solidFill>
                <a:cs typeface="Arial"/>
              </a:rPr>
              <a:t>headteachers</a:t>
            </a:r>
            <a:r>
              <a:rPr lang="en-GB" sz="1900" dirty="0" smtClean="0">
                <a:solidFill>
                  <a:schemeClr val="tx1"/>
                </a:solidFill>
                <a:cs typeface="Arial"/>
              </a:rPr>
              <a:t> </a:t>
            </a:r>
            <a:endParaRPr lang="en-GB" sz="1900" dirty="0">
              <a:solidFill>
                <a:schemeClr val="tx1"/>
              </a:solidFill>
              <a:cs typeface="Arial"/>
            </a:endParaRPr>
          </a:p>
          <a:p>
            <a:pPr marL="0" indent="0">
              <a:buNone/>
            </a:pPr>
            <a:endParaRPr lang="en-GB" b="1" dirty="0"/>
          </a:p>
          <a:p>
            <a:pPr marL="0" indent="0" algn="r">
              <a:buNone/>
            </a:pPr>
            <a:r>
              <a:rPr lang="en-GB" b="1" dirty="0"/>
              <a:t>(Helen Matters)</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601146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rot="2618552">
            <a:off x="2989968" y="1856443"/>
            <a:ext cx="1056685" cy="1021208"/>
          </a:xfrm>
          <a:prstGeom prst="rect">
            <a:avLst/>
          </a:prstGeom>
          <a:gradFill rotWithShape="1">
            <a:gsLst>
              <a:gs pos="0">
                <a:srgbClr val="800080"/>
              </a:gs>
              <a:gs pos="100000">
                <a:srgbClr val="800080">
                  <a:gamma/>
                  <a:shade val="46275"/>
                  <a:invGamma/>
                </a:srgbClr>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5" name="Text Box 3"/>
          <p:cNvSpPr txBox="1">
            <a:spLocks noChangeArrowheads="1"/>
          </p:cNvSpPr>
          <p:nvPr/>
        </p:nvSpPr>
        <p:spPr bwMode="auto">
          <a:xfrm>
            <a:off x="2026748" y="372803"/>
            <a:ext cx="2905154"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350" b="1" dirty="0">
                <a:latin typeface="Arial" charset="0"/>
              </a:rPr>
              <a:t>Tell the Story</a:t>
            </a:r>
            <a:br>
              <a:rPr lang="en-GB" altLang="en-US" sz="1350" b="1" dirty="0">
                <a:latin typeface="Arial" charset="0"/>
              </a:rPr>
            </a:br>
            <a:r>
              <a:rPr lang="en-GB" altLang="en-US" sz="1350" dirty="0">
                <a:latin typeface="Arial" charset="0"/>
              </a:rPr>
              <a:t>‘Everyone’s story has the right to be heard’</a:t>
            </a:r>
            <a:br>
              <a:rPr lang="en-GB" altLang="en-US" sz="1350" dirty="0">
                <a:latin typeface="Arial" charset="0"/>
              </a:rPr>
            </a:br>
            <a:r>
              <a:rPr lang="en-GB" altLang="en-US" sz="1350" dirty="0">
                <a:latin typeface="Arial" charset="0"/>
              </a:rPr>
              <a:t>It has to have substance and authenticity </a:t>
            </a:r>
          </a:p>
        </p:txBody>
      </p:sp>
      <p:sp>
        <p:nvSpPr>
          <p:cNvPr id="6" name="Text Box 4"/>
          <p:cNvSpPr txBox="1">
            <a:spLocks noChangeArrowheads="1"/>
          </p:cNvSpPr>
          <p:nvPr/>
        </p:nvSpPr>
        <p:spPr bwMode="auto">
          <a:xfrm>
            <a:off x="1251629" y="3408913"/>
            <a:ext cx="4533361" cy="1650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350" b="1" dirty="0">
                <a:latin typeface="Arial" charset="0"/>
              </a:rPr>
              <a:t>Signs and Symbols</a:t>
            </a:r>
            <a:br>
              <a:rPr lang="en-GB" altLang="en-US" sz="1350" b="1" dirty="0">
                <a:latin typeface="Arial" charset="0"/>
              </a:rPr>
            </a:br>
            <a:r>
              <a:rPr lang="en-GB" altLang="en-US" sz="1350" dirty="0">
                <a:latin typeface="Arial" charset="0"/>
              </a:rPr>
              <a:t>Post modern times are tactile, symbolic, image-based</a:t>
            </a:r>
            <a:br>
              <a:rPr lang="en-GB" altLang="en-US" sz="1350" dirty="0">
                <a:latin typeface="Arial" charset="0"/>
              </a:rPr>
            </a:br>
            <a:r>
              <a:rPr lang="en-GB" altLang="en-US" sz="1350" dirty="0">
                <a:latin typeface="Arial" charset="0"/>
              </a:rPr>
              <a:t>TV, film, music</a:t>
            </a:r>
            <a:br>
              <a:rPr lang="en-GB" altLang="en-US" sz="1350" dirty="0">
                <a:latin typeface="Arial" charset="0"/>
              </a:rPr>
            </a:br>
            <a:r>
              <a:rPr lang="en-GB" altLang="en-US" sz="1350" dirty="0">
                <a:latin typeface="Arial" charset="0"/>
              </a:rPr>
              <a:t>Wristbands</a:t>
            </a:r>
          </a:p>
          <a:p>
            <a:pPr algn="ctr">
              <a:spcBef>
                <a:spcPct val="50000"/>
              </a:spcBef>
            </a:pPr>
            <a:r>
              <a:rPr lang="en-GB" altLang="en-US" sz="1350" i="1" dirty="0">
                <a:latin typeface="Arial" charset="0"/>
              </a:rPr>
              <a:t>The Word became flesh and walked into the neighbourhood</a:t>
            </a:r>
            <a:r>
              <a:rPr lang="en-GB" altLang="en-US" sz="1500" dirty="0">
                <a:latin typeface="Arial" charset="0"/>
              </a:rPr>
              <a:t/>
            </a:r>
            <a:br>
              <a:rPr lang="en-GB" altLang="en-US" sz="1500" dirty="0">
                <a:latin typeface="Arial" charset="0"/>
              </a:rPr>
            </a:br>
            <a:r>
              <a:rPr lang="en-GB" altLang="en-US" sz="1350" dirty="0">
                <a:latin typeface="Arial" charset="0"/>
              </a:rPr>
              <a:t> </a:t>
            </a:r>
          </a:p>
        </p:txBody>
      </p:sp>
      <p:sp>
        <p:nvSpPr>
          <p:cNvPr id="7" name="Text Box 5"/>
          <p:cNvSpPr txBox="1">
            <a:spLocks noChangeArrowheads="1"/>
          </p:cNvSpPr>
          <p:nvPr/>
        </p:nvSpPr>
        <p:spPr bwMode="auto">
          <a:xfrm>
            <a:off x="860417" y="2020798"/>
            <a:ext cx="1650524" cy="71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350" b="1" dirty="0">
                <a:latin typeface="Arial" charset="0"/>
              </a:rPr>
              <a:t>Walk the talk</a:t>
            </a:r>
            <a:br>
              <a:rPr lang="en-GB" altLang="en-US" sz="1350" b="1" dirty="0">
                <a:latin typeface="Arial" charset="0"/>
              </a:rPr>
            </a:br>
            <a:r>
              <a:rPr lang="en-GB" altLang="en-US" sz="1350" dirty="0">
                <a:latin typeface="Arial" charset="0"/>
              </a:rPr>
              <a:t>The test of truth is does it work? </a:t>
            </a:r>
          </a:p>
        </p:txBody>
      </p:sp>
      <p:sp>
        <p:nvSpPr>
          <p:cNvPr id="8" name="Text Box 6"/>
          <p:cNvSpPr txBox="1">
            <a:spLocks noChangeArrowheads="1"/>
          </p:cNvSpPr>
          <p:nvPr/>
        </p:nvSpPr>
        <p:spPr bwMode="auto">
          <a:xfrm>
            <a:off x="4525680" y="1813049"/>
            <a:ext cx="1650524" cy="1131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350" b="1" dirty="0">
                <a:latin typeface="Arial" charset="0"/>
              </a:rPr>
              <a:t>Answer the questions </a:t>
            </a:r>
            <a:r>
              <a:rPr lang="en-GB" altLang="en-US" sz="1350" dirty="0">
                <a:latin typeface="Arial" charset="0"/>
              </a:rPr>
              <a:t>A self-conscious search for spiritual answers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3251647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887" y="457200"/>
            <a:ext cx="4896205" cy="990600"/>
          </a:xfrm>
        </p:spPr>
        <p:txBody>
          <a:bodyPr>
            <a:normAutofit/>
          </a:bodyPr>
          <a:lstStyle/>
          <a:p>
            <a:pPr algn="ctr" defTabSz="457200">
              <a:spcBef>
                <a:spcPct val="20000"/>
              </a:spcBef>
            </a:pPr>
            <a:r>
              <a:rPr lang="en-GB" sz="3000" dirty="0">
                <a:solidFill>
                  <a:srgbClr val="973B8E"/>
                </a:solidFill>
                <a:latin typeface="Arial"/>
                <a:ea typeface="+mn-ea"/>
                <a:cs typeface="Arial"/>
              </a:rPr>
              <a:t>Pedagogical Framework</a:t>
            </a:r>
          </a:p>
        </p:txBody>
      </p:sp>
      <p:sp>
        <p:nvSpPr>
          <p:cNvPr id="3" name="Content Placeholder 2"/>
          <p:cNvSpPr>
            <a:spLocks noGrp="1"/>
          </p:cNvSpPr>
          <p:nvPr>
            <p:ph idx="1"/>
          </p:nvPr>
        </p:nvSpPr>
        <p:spPr>
          <a:xfrm>
            <a:off x="836774" y="1447800"/>
            <a:ext cx="6129105" cy="2910580"/>
          </a:xfrm>
        </p:spPr>
        <p:txBody>
          <a:bodyPr>
            <a:normAutofit fontScale="92500" lnSpcReduction="10000"/>
          </a:bodyPr>
          <a:lstStyle/>
          <a:p>
            <a:pPr marL="285750" indent="-285750" defTabSz="457200">
              <a:spcBef>
                <a:spcPct val="20000"/>
              </a:spcBef>
              <a:buClr>
                <a:schemeClr val="tx1"/>
              </a:buClr>
              <a:buSzPct val="110000"/>
              <a:buFont typeface="Arial"/>
              <a:buChar char="•"/>
            </a:pPr>
            <a:r>
              <a:rPr lang="en-GB" sz="1800" dirty="0">
                <a:solidFill>
                  <a:schemeClr val="tx1"/>
                </a:solidFill>
                <a:cs typeface="Arial"/>
              </a:rPr>
              <a:t>Narrative</a:t>
            </a:r>
          </a:p>
          <a:p>
            <a:pPr marL="285750" indent="-285750" defTabSz="457200">
              <a:spcBef>
                <a:spcPct val="20000"/>
              </a:spcBef>
              <a:buClr>
                <a:schemeClr val="tx1"/>
              </a:buClr>
              <a:buSzPct val="110000"/>
              <a:buFont typeface="Arial"/>
              <a:buChar char="•"/>
            </a:pPr>
            <a:r>
              <a:rPr lang="en-GB" sz="1800" dirty="0">
                <a:solidFill>
                  <a:schemeClr val="tx1"/>
                </a:solidFill>
                <a:cs typeface="Arial"/>
              </a:rPr>
              <a:t>Curiosity/enquiry</a:t>
            </a:r>
          </a:p>
          <a:p>
            <a:pPr marL="285750" indent="-285750" defTabSz="457200">
              <a:spcBef>
                <a:spcPct val="20000"/>
              </a:spcBef>
              <a:buClr>
                <a:schemeClr val="tx1"/>
              </a:buClr>
              <a:buSzPct val="110000"/>
              <a:buFont typeface="Arial"/>
              <a:buChar char="•"/>
            </a:pPr>
            <a:r>
              <a:rPr lang="en-GB" sz="1800" dirty="0">
                <a:solidFill>
                  <a:schemeClr val="tx1"/>
                </a:solidFill>
                <a:cs typeface="Arial"/>
              </a:rPr>
              <a:t>Creativity/Curation – “makers of meaning”</a:t>
            </a:r>
          </a:p>
          <a:p>
            <a:pPr marL="285750" indent="-285750" defTabSz="457200">
              <a:spcBef>
                <a:spcPct val="20000"/>
              </a:spcBef>
              <a:buClr>
                <a:schemeClr val="tx1"/>
              </a:buClr>
              <a:buSzPct val="110000"/>
              <a:buFont typeface="Arial"/>
              <a:buChar char="•"/>
            </a:pPr>
            <a:r>
              <a:rPr lang="en-GB" sz="1800" dirty="0">
                <a:solidFill>
                  <a:schemeClr val="tx1"/>
                </a:solidFill>
                <a:cs typeface="Arial"/>
              </a:rPr>
              <a:t>Incarnation/application – how shall we live? </a:t>
            </a:r>
          </a:p>
          <a:p>
            <a:pPr marL="285750" indent="-285750" defTabSz="457200">
              <a:spcBef>
                <a:spcPct val="20000"/>
              </a:spcBef>
              <a:buClr>
                <a:schemeClr val="tx1"/>
              </a:buClr>
              <a:buSzPct val="110000"/>
              <a:buFont typeface="Arial"/>
              <a:buChar char="•"/>
            </a:pPr>
            <a:endParaRPr lang="en-GB" sz="1800" dirty="0">
              <a:solidFill>
                <a:schemeClr val="tx1"/>
              </a:solidFill>
              <a:cs typeface="Arial"/>
            </a:endParaRPr>
          </a:p>
          <a:p>
            <a:pPr marL="0" indent="0" defTabSz="457200">
              <a:spcBef>
                <a:spcPct val="20000"/>
              </a:spcBef>
              <a:buClr>
                <a:schemeClr val="tx1"/>
              </a:buClr>
              <a:buSzPct val="110000"/>
              <a:buNone/>
            </a:pPr>
            <a:r>
              <a:rPr lang="en-GB" sz="1800" b="1" dirty="0">
                <a:solidFill>
                  <a:schemeClr val="tx1"/>
                </a:solidFill>
                <a:cs typeface="Arial"/>
              </a:rPr>
              <a:t>For </a:t>
            </a:r>
            <a:r>
              <a:rPr lang="en-GB" sz="1800" b="1" dirty="0" err="1">
                <a:solidFill>
                  <a:schemeClr val="tx1"/>
                </a:solidFill>
                <a:cs typeface="Arial"/>
              </a:rPr>
              <a:t>Headteachers</a:t>
            </a:r>
            <a:r>
              <a:rPr lang="en-GB" sz="1800" b="1" dirty="0">
                <a:solidFill>
                  <a:schemeClr val="tx1"/>
                </a:solidFill>
                <a:cs typeface="Arial"/>
              </a:rPr>
              <a:t> and </a:t>
            </a:r>
            <a:r>
              <a:rPr lang="en-GB" sz="1800" b="1" dirty="0" smtClean="0">
                <a:solidFill>
                  <a:schemeClr val="tx1"/>
                </a:solidFill>
                <a:cs typeface="Arial"/>
              </a:rPr>
              <a:t>Governors</a:t>
            </a:r>
            <a:endParaRPr lang="en-GB" sz="1800" b="1" dirty="0">
              <a:solidFill>
                <a:schemeClr val="tx1"/>
              </a:solidFill>
              <a:cs typeface="Arial"/>
            </a:endParaRPr>
          </a:p>
          <a:p>
            <a:pPr marL="285750" indent="-285750" defTabSz="457200">
              <a:spcBef>
                <a:spcPct val="20000"/>
              </a:spcBef>
              <a:buClr>
                <a:schemeClr val="tx1"/>
              </a:buClr>
              <a:buSzPct val="110000"/>
              <a:buFont typeface="Arial"/>
              <a:buChar char="•"/>
            </a:pPr>
            <a:endParaRPr lang="en-GB" sz="1800" dirty="0">
              <a:solidFill>
                <a:schemeClr val="tx1"/>
              </a:solidFill>
              <a:cs typeface="Arial"/>
            </a:endParaRPr>
          </a:p>
          <a:p>
            <a:pPr marL="285750" indent="-285750" defTabSz="457200">
              <a:spcBef>
                <a:spcPct val="20000"/>
              </a:spcBef>
              <a:buClr>
                <a:schemeClr val="tx1"/>
              </a:buClr>
              <a:buSzPct val="110000"/>
              <a:buFont typeface="Arial"/>
              <a:buChar char="•"/>
            </a:pPr>
            <a:r>
              <a:rPr lang="en-GB" sz="1800" dirty="0">
                <a:solidFill>
                  <a:schemeClr val="tx1"/>
                </a:solidFill>
                <a:cs typeface="Arial"/>
              </a:rPr>
              <a:t>How do we do things around here? Link to Common Good</a:t>
            </a:r>
          </a:p>
          <a:p>
            <a:pPr marL="285750" indent="-285750" defTabSz="457200">
              <a:spcBef>
                <a:spcPct val="20000"/>
              </a:spcBef>
              <a:buClr>
                <a:schemeClr val="bg1">
                  <a:lumMod val="50000"/>
                </a:schemeClr>
              </a:buClr>
              <a:buSzPct val="110000"/>
              <a:buFont typeface="Arial"/>
              <a:buChar char="•"/>
            </a:pPr>
            <a:endParaRPr lang="en-GB" sz="1800" dirty="0">
              <a:solidFill>
                <a:schemeClr val="bg1">
                  <a:lumMod val="50000"/>
                </a:schemeClr>
              </a:solidFill>
              <a:cs typeface="Arial"/>
            </a:endParaRPr>
          </a:p>
          <a:p>
            <a:pPr marL="0" indent="0" defTabSz="457200">
              <a:spcBef>
                <a:spcPct val="20000"/>
              </a:spcBef>
              <a:buClr>
                <a:schemeClr val="tx1"/>
              </a:buClr>
              <a:buSzPct val="110000"/>
              <a:buNone/>
            </a:pPr>
            <a:r>
              <a:rPr lang="en-GB" sz="1800" dirty="0">
                <a:solidFill>
                  <a:schemeClr val="tx1"/>
                </a:solidFill>
                <a:cs typeface="Arial"/>
              </a:rPr>
              <a:t>Ethos/Policy/SEND/Behaviour</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3052057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1179035"/>
            <a:ext cx="7023102" cy="331598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Signs of Christian Education</a:t>
            </a:r>
          </a:p>
          <a:p>
            <a:pPr algn="l"/>
            <a:endParaRPr lang="en-US" sz="1400" dirty="0" smtClean="0">
              <a:solidFill>
                <a:srgbClr val="272727"/>
              </a:solidFill>
              <a:cs typeface="Arial"/>
            </a:endParaRPr>
          </a:p>
          <a:p>
            <a:pPr marL="285750" indent="-285750" algn="l">
              <a:buClr>
                <a:schemeClr val="tx1"/>
              </a:buClr>
              <a:buFont typeface="Arial"/>
              <a:buChar char="•"/>
            </a:pPr>
            <a:r>
              <a:rPr lang="en-US" sz="2000" dirty="0" smtClean="0">
                <a:solidFill>
                  <a:schemeClr val="tx1"/>
                </a:solidFill>
                <a:cs typeface="Arial"/>
              </a:rPr>
              <a:t>What are the signs of abundant wisdom in your school?</a:t>
            </a:r>
          </a:p>
          <a:p>
            <a:pPr marL="285750" indent="-285750" algn="l">
              <a:buClr>
                <a:schemeClr val="tx1"/>
              </a:buClr>
              <a:buFont typeface="Arial"/>
              <a:buChar char="•"/>
            </a:pPr>
            <a:r>
              <a:rPr lang="en-US" sz="2000" dirty="0" smtClean="0">
                <a:solidFill>
                  <a:schemeClr val="tx1"/>
                </a:solidFill>
                <a:cs typeface="Arial"/>
              </a:rPr>
              <a:t>What are the signs of hope in your school?</a:t>
            </a:r>
          </a:p>
          <a:p>
            <a:pPr marL="285750" indent="-285750" algn="l">
              <a:buClr>
                <a:schemeClr val="tx1"/>
              </a:buClr>
              <a:buFont typeface="Arial"/>
              <a:buChar char="•"/>
            </a:pPr>
            <a:r>
              <a:rPr lang="en-US" sz="2000" dirty="0" smtClean="0">
                <a:solidFill>
                  <a:schemeClr val="tx1"/>
                </a:solidFill>
                <a:cs typeface="Arial"/>
              </a:rPr>
              <a:t>What are the signs of community in your school?</a:t>
            </a:r>
          </a:p>
          <a:p>
            <a:pPr marL="285750" indent="-285750" algn="l">
              <a:buClr>
                <a:schemeClr val="tx1"/>
              </a:buClr>
              <a:buFont typeface="Arial"/>
              <a:buChar char="•"/>
            </a:pPr>
            <a:r>
              <a:rPr lang="en-US" sz="2000" dirty="0" smtClean="0">
                <a:solidFill>
                  <a:schemeClr val="tx1"/>
                </a:solidFill>
                <a:cs typeface="Arial"/>
              </a:rPr>
              <a:t>What are the signs of dignity in your school?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4" name="TextBox 3"/>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704245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350483" y="452063"/>
            <a:ext cx="3745500" cy="990600"/>
          </a:xfrm>
        </p:spPr>
        <p:txBody>
          <a:bodyPr>
            <a:normAutofit/>
          </a:bodyPr>
          <a:lstStyle/>
          <a:p>
            <a:pPr algn="ctr" defTabSz="457200">
              <a:spcBef>
                <a:spcPct val="20000"/>
              </a:spcBef>
            </a:pPr>
            <a:r>
              <a:rPr lang="en-GB" sz="3000" dirty="0">
                <a:solidFill>
                  <a:srgbClr val="973B8E"/>
                </a:solidFill>
                <a:latin typeface="Arial"/>
                <a:ea typeface="+mn-ea"/>
                <a:cs typeface="Arial"/>
              </a:rPr>
              <a:t>Christian Soil</a:t>
            </a:r>
          </a:p>
        </p:txBody>
      </p:sp>
      <p:sp>
        <p:nvSpPr>
          <p:cNvPr id="19459" name="Content Placeholder 2"/>
          <p:cNvSpPr>
            <a:spLocks noGrp="1"/>
          </p:cNvSpPr>
          <p:nvPr>
            <p:ph idx="1"/>
          </p:nvPr>
        </p:nvSpPr>
        <p:spPr>
          <a:xfrm>
            <a:off x="630576" y="1502596"/>
            <a:ext cx="5829300" cy="3353991"/>
          </a:xfrm>
        </p:spPr>
        <p:txBody>
          <a:bodyPr>
            <a:normAutofit/>
          </a:bodyPr>
          <a:lstStyle/>
          <a:p>
            <a:pPr marL="0" indent="0">
              <a:buNone/>
            </a:pPr>
            <a:r>
              <a:rPr lang="en-GB" sz="2000" dirty="0" smtClean="0"/>
              <a:t>“For me, the vital issue facing the Church of England and the nation is the loss of this country’s long tradition of Christian wisdom which brought to birth the English nation: the loss of wonder and amazement that Jesus Christ has authority over every aspect of our lives and our nation”.</a:t>
            </a:r>
          </a:p>
          <a:p>
            <a:pPr marL="0" indent="0" algn="r">
              <a:buNone/>
            </a:pPr>
            <a:r>
              <a:rPr lang="en-GB" sz="2000" dirty="0"/>
              <a:t>John Sentamu, Archbishop of York</a:t>
            </a:r>
          </a:p>
        </p:txBody>
      </p:sp>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148891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3835" y="1682101"/>
            <a:ext cx="5624382" cy="1338828"/>
          </a:xfrm>
          <a:prstGeom prst="rect">
            <a:avLst/>
          </a:prstGeom>
          <a:noFill/>
        </p:spPr>
        <p:txBody>
          <a:bodyPr wrap="square" rtlCol="0">
            <a:spAutoFit/>
          </a:bodyPr>
          <a:lstStyle/>
          <a:p>
            <a:pPr algn="ctr"/>
            <a:r>
              <a:rPr lang="en-GB" sz="2700" dirty="0">
                <a:latin typeface="Arial" panose="020B0604020202020204" pitchFamily="34" charset="0"/>
                <a:cs typeface="Arial" panose="020B0604020202020204" pitchFamily="34" charset="0"/>
              </a:rPr>
              <a:t>Where love and learning meet – bringing our faith to life in the school</a:t>
            </a:r>
            <a:endParaRPr lang="en-GB" sz="27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1675236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457200">
              <a:spcBef>
                <a:spcPct val="20000"/>
              </a:spcBef>
            </a:pPr>
            <a:r>
              <a:rPr lang="en-GB" sz="3000" dirty="0">
                <a:solidFill>
                  <a:srgbClr val="973B8E"/>
                </a:solidFill>
                <a:latin typeface="Arial"/>
                <a:ea typeface="+mn-ea"/>
                <a:cs typeface="Arial"/>
              </a:rPr>
              <a:t>After Virtue?</a:t>
            </a:r>
          </a:p>
        </p:txBody>
      </p:sp>
      <p:sp>
        <p:nvSpPr>
          <p:cNvPr id="3" name="Content Placeholder 2"/>
          <p:cNvSpPr>
            <a:spLocks noGrp="1"/>
          </p:cNvSpPr>
          <p:nvPr>
            <p:ph idx="1"/>
          </p:nvPr>
        </p:nvSpPr>
        <p:spPr>
          <a:xfrm>
            <a:off x="508001" y="1281395"/>
            <a:ext cx="6447501" cy="2910580"/>
          </a:xfrm>
        </p:spPr>
        <p:txBody>
          <a:bodyPr/>
          <a:lstStyle/>
          <a:p>
            <a:pPr marL="0" indent="0">
              <a:buNone/>
            </a:pPr>
            <a:r>
              <a:rPr lang="en-GB" sz="1600" dirty="0" smtClean="0"/>
              <a:t>“What matters at this stage is the construction of local forms of community within which civility and the intellectual and moral life can be sustained through the new dark ages which are already upon us.  And if the tradition of the virtues was able to survive the horrors of the last dark ages, we are not entirely without grounds for hope.  This time however the barbarians are not waiting beyond the frontiers; they have been governing us for quite some time.  And it is our lack of consciousness of this that constitutes part of our predicament.  We are waiting not for a Godot, but for another – doubtless very different – St Benedict.”</a:t>
            </a:r>
          </a:p>
          <a:p>
            <a:pPr marL="0" indent="0" algn="r">
              <a:buNone/>
            </a:pPr>
            <a:r>
              <a:rPr lang="en-GB" sz="1200" i="1" dirty="0" smtClean="0"/>
              <a:t>Alistair Macintyre, After Virtue</a:t>
            </a:r>
            <a:endParaRPr lang="en-GB" sz="1200" i="1" dirty="0"/>
          </a:p>
        </p:txBody>
      </p:sp>
      <p:sp>
        <p:nvSpPr>
          <p:cNvPr id="4" name="Footer Placeholder 3"/>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3036463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457200">
              <a:spcBef>
                <a:spcPct val="20000"/>
              </a:spcBef>
            </a:pPr>
            <a:r>
              <a:rPr lang="en-GB" sz="3000" dirty="0">
                <a:solidFill>
                  <a:srgbClr val="973B8E"/>
                </a:solidFill>
                <a:latin typeface="Arial"/>
                <a:ea typeface="+mn-ea"/>
                <a:cs typeface="Arial"/>
              </a:rPr>
              <a:t>The Importance of Ethos</a:t>
            </a:r>
          </a:p>
        </p:txBody>
      </p:sp>
      <p:sp>
        <p:nvSpPr>
          <p:cNvPr id="4" name="Content Placeholder 2"/>
          <p:cNvSpPr>
            <a:spLocks noGrp="1"/>
          </p:cNvSpPr>
          <p:nvPr>
            <p:ph idx="1"/>
          </p:nvPr>
        </p:nvSpPr>
        <p:spPr>
          <a:xfrm>
            <a:off x="641565" y="1620442"/>
            <a:ext cx="6447501" cy="2910580"/>
          </a:xfrm>
        </p:spPr>
        <p:txBody>
          <a:bodyPr>
            <a:normAutofit/>
          </a:bodyPr>
          <a:lstStyle/>
          <a:p>
            <a:pPr marL="0" indent="0">
              <a:buNone/>
            </a:pPr>
            <a:r>
              <a:rPr lang="en-GB" sz="1800" dirty="0" smtClean="0"/>
              <a:t>“</a:t>
            </a:r>
            <a:r>
              <a:rPr lang="en-GB" sz="1800" b="1" i="1" dirty="0" smtClean="0"/>
              <a:t>There is no neutrality in education – every school has a particular ethos (the way we do things around here), with commitments, beliefs and value-laden practices</a:t>
            </a:r>
          </a:p>
          <a:p>
            <a:pPr marL="0" indent="0">
              <a:buNone/>
            </a:pPr>
            <a:endParaRPr lang="en-GB" sz="1800" b="1" i="1" dirty="0"/>
          </a:p>
          <a:p>
            <a:pPr marL="0" indent="0">
              <a:buNone/>
            </a:pPr>
            <a:r>
              <a:rPr lang="en-GB" sz="1800" b="1" i="1" dirty="0" smtClean="0"/>
              <a:t>The Church of England has the opportunity to offer a model of education that is both thoroughly Christian in its foundation and highly attractive to others”</a:t>
            </a:r>
            <a:endParaRPr lang="en-GB" sz="1800" dirty="0"/>
          </a:p>
        </p:txBody>
      </p:sp>
      <p:sp>
        <p:nvSpPr>
          <p:cNvPr id="3" name="Footer Placeholder 2"/>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448679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228585" cy="3315989"/>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A thin narrative of education</a:t>
            </a:r>
          </a:p>
          <a:p>
            <a:pPr algn="l"/>
            <a:endParaRPr lang="en-US" sz="1400" dirty="0" smtClean="0">
              <a:solidFill>
                <a:srgbClr val="272727"/>
              </a:solidFill>
              <a:cs typeface="Arial"/>
            </a:endParaRPr>
          </a:p>
          <a:p>
            <a:pPr marL="285750" indent="-285750" algn="l">
              <a:buFont typeface="Arial"/>
              <a:buChar char="•"/>
            </a:pPr>
            <a:r>
              <a:rPr lang="en-US" sz="2400" b="1" dirty="0">
                <a:solidFill>
                  <a:srgbClr val="000000"/>
                </a:solidFill>
              </a:rPr>
              <a:t>Utilitarian</a:t>
            </a:r>
            <a:r>
              <a:rPr lang="en-US" sz="2400" dirty="0">
                <a:solidFill>
                  <a:srgbClr val="000000"/>
                </a:solidFill>
              </a:rPr>
              <a:t> </a:t>
            </a:r>
            <a:r>
              <a:rPr lang="mr-IN" sz="2400" dirty="0">
                <a:solidFill>
                  <a:srgbClr val="000000"/>
                </a:solidFill>
              </a:rPr>
              <a:t>–</a:t>
            </a:r>
            <a:r>
              <a:rPr lang="en-US" sz="2400" dirty="0">
                <a:solidFill>
                  <a:srgbClr val="000000"/>
                </a:solidFill>
              </a:rPr>
              <a:t> information and skills for economic performance</a:t>
            </a:r>
          </a:p>
          <a:p>
            <a:pPr marL="285750" indent="-285750" algn="l">
              <a:buFont typeface="Arial"/>
              <a:buChar char="•"/>
            </a:pPr>
            <a:r>
              <a:rPr lang="en-US" sz="2400" b="1" dirty="0">
                <a:solidFill>
                  <a:srgbClr val="000000"/>
                </a:solidFill>
              </a:rPr>
              <a:t>Competitive</a:t>
            </a:r>
            <a:r>
              <a:rPr lang="en-US" sz="2400" dirty="0">
                <a:solidFill>
                  <a:srgbClr val="000000"/>
                </a:solidFill>
              </a:rPr>
              <a:t> </a:t>
            </a:r>
            <a:r>
              <a:rPr lang="mr-IN" sz="2400" dirty="0">
                <a:solidFill>
                  <a:srgbClr val="000000"/>
                </a:solidFill>
              </a:rPr>
              <a:t>–</a:t>
            </a:r>
            <a:r>
              <a:rPr lang="en-US" sz="2400" dirty="0">
                <a:solidFill>
                  <a:srgbClr val="000000"/>
                </a:solidFill>
              </a:rPr>
              <a:t> winners and losers in a harsh employment market</a:t>
            </a:r>
          </a:p>
          <a:p>
            <a:pPr marL="285750" indent="-285750" algn="l">
              <a:buFont typeface="Arial"/>
              <a:buChar char="•"/>
            </a:pPr>
            <a:r>
              <a:rPr lang="en-US" sz="2400" b="1" dirty="0">
                <a:solidFill>
                  <a:srgbClr val="000000"/>
                </a:solidFill>
              </a:rPr>
              <a:t>Individualistic</a:t>
            </a:r>
            <a:r>
              <a:rPr lang="en-US" sz="2400" dirty="0">
                <a:solidFill>
                  <a:srgbClr val="000000"/>
                </a:solidFill>
              </a:rPr>
              <a:t> </a:t>
            </a:r>
            <a:r>
              <a:rPr lang="mr-IN" sz="2400" dirty="0">
                <a:solidFill>
                  <a:srgbClr val="000000"/>
                </a:solidFill>
              </a:rPr>
              <a:t>–</a:t>
            </a:r>
            <a:r>
              <a:rPr lang="en-US" sz="2400" dirty="0">
                <a:solidFill>
                  <a:srgbClr val="000000"/>
                </a:solidFill>
              </a:rPr>
              <a:t> you succeed or fail on your own</a:t>
            </a:r>
          </a:p>
          <a:p>
            <a:pPr marL="285750" indent="-285750" algn="l">
              <a:buFont typeface="Arial"/>
              <a:buChar char="•"/>
            </a:pPr>
            <a:r>
              <a:rPr lang="en-US" sz="2400" b="1" dirty="0">
                <a:solidFill>
                  <a:srgbClr val="000000"/>
                </a:solidFill>
              </a:rPr>
              <a:t>Reductionist</a:t>
            </a:r>
            <a:r>
              <a:rPr lang="en-US" sz="2400" dirty="0">
                <a:solidFill>
                  <a:srgbClr val="000000"/>
                </a:solidFill>
              </a:rPr>
              <a:t> </a:t>
            </a:r>
            <a:r>
              <a:rPr lang="mr-IN" sz="2400" dirty="0">
                <a:solidFill>
                  <a:srgbClr val="000000"/>
                </a:solidFill>
              </a:rPr>
              <a:t>–</a:t>
            </a:r>
            <a:r>
              <a:rPr lang="en-US" sz="2400" dirty="0">
                <a:solidFill>
                  <a:srgbClr val="000000"/>
                </a:solidFill>
              </a:rPr>
              <a:t> human beings are what they achieve and what they </a:t>
            </a:r>
            <a:r>
              <a:rPr lang="en-US" sz="2400" dirty="0" smtClean="0">
                <a:solidFill>
                  <a:srgbClr val="000000"/>
                </a:solidFill>
              </a:rPr>
              <a:t>earn</a:t>
            </a:r>
            <a:endParaRPr lang="en-US" sz="2400" dirty="0">
              <a:solidFill>
                <a:srgbClr val="00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TextBox 1"/>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229285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dissolv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dissolve">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dissolv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dissolv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733637" y="1402331"/>
            <a:ext cx="6172200" cy="2270844"/>
          </a:xfrm>
          <a:prstGeom prst="rect">
            <a:avLst/>
          </a:prstGeom>
        </p:spPr>
        <p:txBody>
          <a:bodyPr>
            <a:normAutofit lnSpcReduction="10000"/>
          </a:bodyPr>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2296" indent="0">
              <a:buNone/>
            </a:pPr>
            <a:endParaRPr lang="en-GB" sz="3300" dirty="0"/>
          </a:p>
          <a:p>
            <a:pPr marL="82296" indent="0">
              <a:buNone/>
            </a:pPr>
            <a:r>
              <a:rPr lang="en-GB" sz="3300" dirty="0"/>
              <a:t>‘Maths gets you everywhere’</a:t>
            </a:r>
          </a:p>
          <a:p>
            <a:pPr marL="82296" indent="0">
              <a:buNone/>
            </a:pPr>
            <a:endParaRPr lang="en-GB" sz="1500" dirty="0"/>
          </a:p>
          <a:p>
            <a:pPr marL="82296" indent="0">
              <a:buNone/>
            </a:pPr>
            <a:endParaRPr lang="en-GB" sz="1500" dirty="0"/>
          </a:p>
          <a:p>
            <a:pPr marL="82296" indent="0">
              <a:buNone/>
            </a:pPr>
            <a:endParaRPr lang="en-GB" sz="1500" dirty="0"/>
          </a:p>
          <a:p>
            <a:pPr marL="82296" indent="0" algn="r">
              <a:buNone/>
            </a:pPr>
            <a:r>
              <a:rPr lang="en-GB" sz="1500" dirty="0"/>
              <a:t>Elizabeth Truss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338119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373862"/>
            <a:ext cx="6447501" cy="2910580"/>
          </a:xfrm>
        </p:spPr>
        <p:txBody>
          <a:bodyPr/>
          <a:lstStyle/>
          <a:p>
            <a:pPr marL="0" indent="0">
              <a:buNone/>
            </a:pPr>
            <a:r>
              <a:rPr lang="en-GB" sz="2000" dirty="0" smtClean="0"/>
              <a:t>‘Every Child must be taught how to turn a profit’</a:t>
            </a:r>
            <a:r>
              <a:rPr lang="en-GB" dirty="0" smtClean="0"/>
              <a:t>	</a:t>
            </a:r>
          </a:p>
          <a:p>
            <a:pPr marL="0" indent="0" algn="r">
              <a:buNone/>
            </a:pPr>
            <a:r>
              <a:rPr lang="en-GB" sz="1500" dirty="0"/>
              <a:t>David Cameron, February 2015</a:t>
            </a:r>
          </a:p>
          <a:p>
            <a:pPr marL="0" indent="0">
              <a:buNone/>
            </a:pPr>
            <a:endParaRPr lang="en-GB" sz="1500" dirty="0"/>
          </a:p>
          <a:p>
            <a:pPr marL="0" indent="0">
              <a:buNone/>
            </a:pPr>
            <a:endParaRPr lang="en-GB" sz="1500" dirty="0"/>
          </a:p>
          <a:p>
            <a:pPr marL="0" indent="0">
              <a:buNone/>
            </a:pPr>
            <a:endParaRPr lang="en-GB" sz="1500" dirty="0"/>
          </a:p>
          <a:p>
            <a:pPr marL="0" indent="0">
              <a:buNone/>
            </a:pPr>
            <a:r>
              <a:rPr lang="en-GB" sz="2000" dirty="0" smtClean="0"/>
              <a:t>Every child must be taught how to be a prophet.</a:t>
            </a:r>
          </a:p>
        </p:txBody>
      </p:sp>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2687051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47663" y="3545632"/>
            <a:ext cx="4104457" cy="600164"/>
          </a:xfrm>
          <a:prstGeom prst="rect">
            <a:avLst/>
          </a:prstGeom>
          <a:noFill/>
        </p:spPr>
        <p:txBody>
          <a:bodyPr wrap="square" rtlCol="0">
            <a:spAutoFit/>
          </a:bodyPr>
          <a:lstStyle/>
          <a:p>
            <a:pPr algn="ctr"/>
            <a:r>
              <a:rPr lang="en-GB" sz="3300" dirty="0"/>
              <a:t>LOGO or LOGOS?</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0317" y="756320"/>
            <a:ext cx="1666169" cy="256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http://www.chanel.com/dam/fashion/catalog/collections/14S/HDB/products/A69900/A69900Y0150797079/small_classic_flap-grid-center.jpg.fashionImg.hi.jpg"/>
          <p:cNvPicPr>
            <a:picLocks noChangeAspect="1" noChangeArrowheads="1"/>
          </p:cNvPicPr>
          <p:nvPr/>
        </p:nvPicPr>
        <p:blipFill rotWithShape="1">
          <a:blip r:embed="rId3">
            <a:extLst>
              <a:ext uri="{28A0092B-C50C-407E-A947-70E740481C1C}">
                <a14:useLocalDpi xmlns:a14="http://schemas.microsoft.com/office/drawing/2010/main" val="0"/>
              </a:ext>
            </a:extLst>
          </a:blip>
          <a:srcRect l="25021" t="52814" r="24937" b="21004"/>
          <a:stretch/>
        </p:blipFill>
        <p:spPr bwMode="auto">
          <a:xfrm>
            <a:off x="960988" y="1644700"/>
            <a:ext cx="1512169" cy="937087"/>
          </a:xfrm>
          <a:prstGeom prst="rect">
            <a:avLst/>
          </a:prstGeom>
          <a:noFill/>
          <a:ln>
            <a:noFill/>
          </a:ln>
          <a:effectLst>
            <a:softEdge rad="12700"/>
          </a:effectLst>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2" name="Footer Placeholder 1"/>
          <p:cNvSpPr>
            <a:spLocks noGrp="1"/>
          </p:cNvSpPr>
          <p:nvPr>
            <p:ph type="ftr" sz="quarter" idx="11"/>
          </p:nvPr>
        </p:nvSpPr>
        <p:spPr/>
        <p:txBody>
          <a:bodyPr/>
          <a:lstStyle/>
          <a:p>
            <a:r>
              <a:rPr lang="en-GB" smtClean="0"/>
              <a:t>Learning with meaning and purpose:to know God and shape the world</a:t>
            </a:r>
            <a:endParaRPr lang="en-US" dirty="0"/>
          </a:p>
        </p:txBody>
      </p:sp>
    </p:spTree>
    <p:extLst>
      <p:ext uri="{BB962C8B-B14F-4D97-AF65-F5344CB8AC3E}">
        <p14:creationId xmlns:p14="http://schemas.microsoft.com/office/powerpoint/2010/main" val="4010143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5"/>
          <p:cNvSpPr txBox="1">
            <a:spLocks/>
          </p:cNvSpPr>
          <p:nvPr/>
        </p:nvSpPr>
        <p:spPr>
          <a:xfrm>
            <a:off x="343469" y="655053"/>
            <a:ext cx="7074473" cy="71654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000" dirty="0" smtClean="0">
                <a:solidFill>
                  <a:srgbClr val="973B8E"/>
                </a:solidFill>
                <a:latin typeface="Arial"/>
                <a:cs typeface="Arial"/>
              </a:rPr>
              <a:t>The thick narrative of Christian faith</a:t>
            </a:r>
          </a:p>
        </p:txBody>
      </p:sp>
      <p:pic>
        <p:nvPicPr>
          <p:cNvPr id="3" name="Picture 2" descr="Master_and_scholars_-_1464_-_L'image_du_Mond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469" y="1397526"/>
            <a:ext cx="2183831" cy="2924112"/>
          </a:xfrm>
          <a:prstGeom prst="rect">
            <a:avLst/>
          </a:prstGeom>
        </p:spPr>
      </p:pic>
      <p:sp>
        <p:nvSpPr>
          <p:cNvPr id="4" name="TextBox 3"/>
          <p:cNvSpPr txBox="1"/>
          <p:nvPr/>
        </p:nvSpPr>
        <p:spPr>
          <a:xfrm>
            <a:off x="2602503" y="1289921"/>
            <a:ext cx="5154487" cy="3139321"/>
          </a:xfrm>
          <a:prstGeom prst="rect">
            <a:avLst/>
          </a:prstGeom>
          <a:noFill/>
        </p:spPr>
        <p:txBody>
          <a:bodyPr wrap="square" rtlCol="0">
            <a:spAutoFit/>
          </a:bodyPr>
          <a:lstStyle/>
          <a:p>
            <a:r>
              <a:rPr lang="en-US" kern="1200" dirty="0" smtClean="0"/>
              <a:t>“The God of all creation is concerned with everything related to education </a:t>
            </a:r>
            <a:r>
              <a:rPr lang="mr-IN" kern="1200" dirty="0" smtClean="0"/>
              <a:t>–</a:t>
            </a:r>
            <a:r>
              <a:rPr lang="en-US" kern="1200" dirty="0" smtClean="0"/>
              <a:t> wisdom, truth and knowledge; the learning and teaching of understanding, virtues and habits that shape individuals, families and communities; the worth of each person; what is passed on from one generation to another; in whom and what people trust; what people hope for; and more. All things and all people are intrinsically related to Jesus Christ, and that sets the horizon within which he is to be understood and followed.”</a:t>
            </a:r>
            <a:endParaRPr lang="en-US" kern="12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8466" y="4610370"/>
            <a:ext cx="744055" cy="375441"/>
          </a:xfrm>
          <a:prstGeom prst="rect">
            <a:avLst/>
          </a:prstGeom>
        </p:spPr>
      </p:pic>
      <p:sp>
        <p:nvSpPr>
          <p:cNvPr id="6" name="TextBox 5"/>
          <p:cNvSpPr txBox="1"/>
          <p:nvPr/>
        </p:nvSpPr>
        <p:spPr>
          <a:xfrm>
            <a:off x="698643" y="4705564"/>
            <a:ext cx="4284323" cy="215444"/>
          </a:xfrm>
          <a:prstGeom prst="rect">
            <a:avLst/>
          </a:prstGeom>
          <a:noFill/>
        </p:spPr>
        <p:txBody>
          <a:bodyPr wrap="square" rtlCol="0">
            <a:spAutoFit/>
          </a:bodyPr>
          <a:lstStyle/>
          <a:p>
            <a:r>
              <a:rPr lang="en-GB" sz="800" dirty="0"/>
              <a:t>Learning with meaning and </a:t>
            </a:r>
            <a:r>
              <a:rPr lang="en-GB" sz="800" dirty="0" err="1"/>
              <a:t>purpose:to</a:t>
            </a:r>
            <a:r>
              <a:rPr lang="en-GB" sz="800" dirty="0"/>
              <a:t> know God and shape the world</a:t>
            </a:r>
          </a:p>
        </p:txBody>
      </p:sp>
    </p:spTree>
    <p:extLst>
      <p:ext uri="{BB962C8B-B14F-4D97-AF65-F5344CB8AC3E}">
        <p14:creationId xmlns:p14="http://schemas.microsoft.com/office/powerpoint/2010/main" val="1727652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Inside Pages">
  <a:themeElements>
    <a:clrScheme name="Custom 1">
      <a:dk1>
        <a:sysClr val="windowText" lastClr="000000"/>
      </a:dk1>
      <a:lt1>
        <a:sysClr val="window" lastClr="FFFFFF"/>
      </a:lt1>
      <a:dk2>
        <a:srgbClr val="4A2D72"/>
      </a:dk2>
      <a:lt2>
        <a:srgbClr val="973B8E"/>
      </a:lt2>
      <a:accent1>
        <a:srgbClr val="4A2D72"/>
      </a:accent1>
      <a:accent2>
        <a:srgbClr val="973B8E"/>
      </a:accent2>
      <a:accent3>
        <a:srgbClr val="4A2D72"/>
      </a:accent3>
      <a:accent4>
        <a:srgbClr val="973B8E"/>
      </a:accent4>
      <a:accent5>
        <a:srgbClr val="4A2D72"/>
      </a:accent5>
      <a:accent6>
        <a:srgbClr val="973B8E"/>
      </a:accent6>
      <a:hlink>
        <a:srgbClr val="4A2D72"/>
      </a:hlink>
      <a:folHlink>
        <a:srgbClr val="973B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FEL_Powerpoint_Presentation_16-9_template</Template>
  <TotalTime>5221</TotalTime>
  <Words>1683</Words>
  <Application>Microsoft Office PowerPoint</Application>
  <PresentationFormat>On-screen Show (16:9)</PresentationFormat>
  <Paragraphs>202</Paragraphs>
  <Slides>30</Slides>
  <Notes>8</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0" baseType="lpstr">
      <vt:lpstr>Arial</vt:lpstr>
      <vt:lpstr>Calibri</vt:lpstr>
      <vt:lpstr>Mangal</vt:lpstr>
      <vt:lpstr>Trebuchet MS</vt:lpstr>
      <vt:lpstr>Wingdings</vt:lpstr>
      <vt:lpstr>Wingdings 3</vt:lpstr>
      <vt:lpstr>Inside Pages</vt:lpstr>
      <vt:lpstr>Blank</vt:lpstr>
      <vt:lpstr>Facet</vt:lpstr>
      <vt:lpstr>Document</vt:lpstr>
      <vt:lpstr>“Not by literacy and numeracy alone”</vt:lpstr>
      <vt:lpstr>PowerPoint Presentation</vt:lpstr>
      <vt:lpstr>PowerPoint Presentation</vt:lpstr>
      <vt:lpstr>The Importance of Ethos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Discernment is key</vt:lpstr>
      <vt:lpstr>PowerPoint Presentation</vt:lpstr>
      <vt:lpstr>PowerPoint Presentation</vt:lpstr>
      <vt:lpstr>Educational Eco-system</vt:lpstr>
      <vt:lpstr>A Question of Distinctiveness/Authenticity</vt:lpstr>
      <vt:lpstr>Deep or distinctive?</vt:lpstr>
      <vt:lpstr>PowerPoint Presentation</vt:lpstr>
      <vt:lpstr>PowerPoint Presentation</vt:lpstr>
      <vt:lpstr>PowerPoint Presentation</vt:lpstr>
      <vt:lpstr>PowerPoint Presentation</vt:lpstr>
      <vt:lpstr>The Common Good</vt:lpstr>
      <vt:lpstr>The Waves of Understanding</vt:lpstr>
      <vt:lpstr>PowerPoint Presentation</vt:lpstr>
      <vt:lpstr>Pedagogical Framework</vt:lpstr>
      <vt:lpstr>PowerPoint Presentation</vt:lpstr>
      <vt:lpstr>Christian Soil</vt:lpstr>
      <vt:lpstr>After Virtue?</vt:lpstr>
    </vt:vector>
  </TitlesOfParts>
  <Company>London School of Economics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Walters2,J</dc:creator>
  <cp:lastModifiedBy>Yasmin Heasman</cp:lastModifiedBy>
  <cp:revision>64</cp:revision>
  <cp:lastPrinted>2017-03-15T10:16:07Z</cp:lastPrinted>
  <dcterms:created xsi:type="dcterms:W3CDTF">2016-11-08T12:57:50Z</dcterms:created>
  <dcterms:modified xsi:type="dcterms:W3CDTF">2017-06-14T09:20:00Z</dcterms:modified>
</cp:coreProperties>
</file>