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04" r:id="rId4"/>
    <p:sldId id="258" r:id="rId5"/>
    <p:sldId id="260" r:id="rId6"/>
    <p:sldId id="261" r:id="rId7"/>
    <p:sldId id="262" r:id="rId8"/>
    <p:sldId id="263" r:id="rId9"/>
    <p:sldId id="265" r:id="rId10"/>
    <p:sldId id="287" r:id="rId11"/>
    <p:sldId id="305" r:id="rId12"/>
    <p:sldId id="270" r:id="rId13"/>
    <p:sldId id="271" r:id="rId14"/>
    <p:sldId id="288" r:id="rId15"/>
    <p:sldId id="308" r:id="rId16"/>
    <p:sldId id="276" r:id="rId17"/>
    <p:sldId id="277" r:id="rId18"/>
    <p:sldId id="289" r:id="rId19"/>
    <p:sldId id="309" r:id="rId20"/>
    <p:sldId id="285" r:id="rId21"/>
    <p:sldId id="286" r:id="rId22"/>
    <p:sldId id="290" r:id="rId23"/>
    <p:sldId id="306" r:id="rId24"/>
    <p:sldId id="295" r:id="rId25"/>
    <p:sldId id="300" r:id="rId26"/>
    <p:sldId id="302" r:id="rId27"/>
    <p:sldId id="303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4721"/>
  </p:normalViewPr>
  <p:slideViewPr>
    <p:cSldViewPr snapToGrid="0" snapToObjects="1">
      <p:cViewPr varScale="1">
        <p:scale>
          <a:sx n="65" d="100"/>
          <a:sy n="65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31951-B658-6E41-AA65-21EF920FB207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57BA-CEEC-0B41-9D0E-C49D432D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 of things did you have on your list? (create a flipchart list of these)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E734F-1045-6742-9198-E6E9A797B48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8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62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78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1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1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68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67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3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29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90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1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4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6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5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6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microsoft.com/office/2007/relationships/media" Target="../media/media1.mp4"/><Relationship Id="rId14" Type="http://schemas.openxmlformats.org/officeDocument/2006/relationships/video" Target="../media/media1.mp4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3.xml"/><Relationship Id="rId9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3A35-E6DD-E245-9E8A-D13C093F50C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499D9-35C6-AA44-AC4E-545F0560C2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TG small">
            <a:hlinkClick r:id="" action="ppaction://media"/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35544" y="84197"/>
            <a:ext cx="2913555" cy="11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A5E4B41-BAC2-674A-9CCA-B6B349DA65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AECA296-9D1C-624C-8DEE-48E14B3001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4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0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89864"/>
            <a:ext cx="9802368" cy="45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 jigs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67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1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2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Develop an understanding </a:t>
            </a:r>
            <a:r>
              <a:rPr lang="en-GB" sz="4800" dirty="0"/>
              <a:t>of the school’s character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2 learning points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2522" cy="4351338"/>
          </a:xfrm>
        </p:spPr>
        <p:txBody>
          <a:bodyPr>
            <a:normAutofit/>
          </a:bodyPr>
          <a:lstStyle/>
          <a:p>
            <a:r>
              <a:rPr lang="en-GB" sz="4800" dirty="0" smtClean="0"/>
              <a:t> </a:t>
            </a:r>
            <a:r>
              <a:rPr lang="en-GB" sz="4800" dirty="0"/>
              <a:t>Techniques for managing different opinions within the FGB and having honest discussions that lead to constructive decisions.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The </a:t>
            </a:r>
            <a:r>
              <a:rPr lang="en-GB" sz="4800" dirty="0"/>
              <a:t>real </a:t>
            </a:r>
            <a:r>
              <a:rPr lang="en-GB" sz="4800" dirty="0" smtClean="0"/>
              <a:t>personality of </a:t>
            </a:r>
            <a:r>
              <a:rPr lang="en-GB" sz="4800" dirty="0"/>
              <a:t>your school (not what you would like it to be!)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2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Develop an understanding </a:t>
            </a:r>
            <a:r>
              <a:rPr lang="en-GB" sz="4800" dirty="0"/>
              <a:t>of the school’s character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 jigs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67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8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3 outcomes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Relate </a:t>
            </a:r>
            <a:r>
              <a:rPr lang="en-GB" sz="4800" dirty="0"/>
              <a:t>the SDP to the ‘strategic picture’ from Module 1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Create </a:t>
            </a:r>
            <a:r>
              <a:rPr lang="en-GB" sz="4800" dirty="0"/>
              <a:t>a strategic plan that connects the ‘strategic picture’ goals to operational plans</a:t>
            </a:r>
          </a:p>
        </p:txBody>
      </p:sp>
    </p:spTree>
    <p:extLst>
      <p:ext uri="{BB962C8B-B14F-4D97-AF65-F5344CB8AC3E}">
        <p14:creationId xmlns:p14="http://schemas.microsoft.com/office/powerpoint/2010/main" val="8926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3 learning points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2522" cy="4351338"/>
          </a:xfrm>
        </p:spPr>
        <p:txBody>
          <a:bodyPr>
            <a:normAutofit/>
          </a:bodyPr>
          <a:lstStyle/>
          <a:p>
            <a:r>
              <a:rPr lang="en-GB" sz="4800" dirty="0" smtClean="0"/>
              <a:t> </a:t>
            </a:r>
            <a:r>
              <a:rPr lang="en-GB" sz="4800" dirty="0"/>
              <a:t>How to create a strategic plan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Use </a:t>
            </a:r>
            <a:r>
              <a:rPr lang="en-GB" sz="4800" dirty="0"/>
              <a:t>decision-making techniques learnt in Module 2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Grasp </a:t>
            </a:r>
            <a:r>
              <a:rPr lang="en-GB" sz="4800" dirty="0"/>
              <a:t>the difference between operational and strategic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3 outcomes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Relate </a:t>
            </a:r>
            <a:r>
              <a:rPr lang="en-GB" sz="4800" dirty="0"/>
              <a:t>the SDP to the ‘strategic picture’ from Module </a:t>
            </a:r>
            <a:r>
              <a:rPr lang="en-GB" sz="4800" dirty="0" smtClean="0"/>
              <a:t>1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6253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 jigs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67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4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</a:t>
            </a:r>
            <a:r>
              <a:rPr lang="en-GB" sz="4800" dirty="0"/>
              <a:t>To complete the strategic planning document begun in Module 3, by adding key indicators of change to each theme, as well as monitoring plans</a:t>
            </a:r>
          </a:p>
        </p:txBody>
      </p:sp>
    </p:spTree>
    <p:extLst>
      <p:ext uri="{BB962C8B-B14F-4D97-AF65-F5344CB8AC3E}">
        <p14:creationId xmlns:p14="http://schemas.microsoft.com/office/powerpoint/2010/main" val="9472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ing Governance Logo 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501462"/>
            <a:ext cx="7799832" cy="40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4 learning points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2522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4800" dirty="0" smtClean="0"/>
              <a:t> </a:t>
            </a:r>
            <a:r>
              <a:rPr lang="en-GB" sz="4800" dirty="0"/>
              <a:t>The value of both ‘soft/hard’ and ‘leading/lagging’ indicators in thinking about </a:t>
            </a:r>
            <a:r>
              <a:rPr lang="en-GB" sz="4800" dirty="0" smtClean="0"/>
              <a:t>monitoring progress</a:t>
            </a:r>
            <a:endParaRPr lang="en-GB" sz="4800" dirty="0"/>
          </a:p>
          <a:p>
            <a:r>
              <a:rPr lang="en-GB" sz="4800" dirty="0"/>
              <a:t> </a:t>
            </a:r>
            <a:r>
              <a:rPr lang="en-GB" sz="4800" dirty="0" smtClean="0"/>
              <a:t>Ways </a:t>
            </a:r>
            <a:r>
              <a:rPr lang="en-GB" sz="4800" dirty="0"/>
              <a:t>to ask questions to get an accurate picture of the school’s progress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To </a:t>
            </a:r>
            <a:r>
              <a:rPr lang="en-GB" sz="4800" dirty="0"/>
              <a:t>develop a range of indicators of change, as well as monitoring plans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2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4 learning points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92522" cy="4351338"/>
          </a:xfrm>
        </p:spPr>
        <p:txBody>
          <a:bodyPr>
            <a:normAutofit/>
          </a:bodyPr>
          <a:lstStyle/>
          <a:p>
            <a:r>
              <a:rPr lang="en-GB" sz="4800" dirty="0" smtClean="0"/>
              <a:t> </a:t>
            </a:r>
            <a:r>
              <a:rPr lang="en-GB" sz="4800" dirty="0"/>
              <a:t>The value of both ‘soft/hard’ and ‘leading/lagging’ indicators in thinking about </a:t>
            </a:r>
            <a:r>
              <a:rPr lang="en-GB" sz="4800" dirty="0" smtClean="0"/>
              <a:t>monitoring progress</a:t>
            </a:r>
            <a:endParaRPr lang="en-GB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 jigs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67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Success criteria?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4800" dirty="0" smtClean="0"/>
              <a:t> Individual governors – developed</a:t>
            </a:r>
          </a:p>
          <a:p>
            <a:r>
              <a:rPr lang="en-GB" sz="4800" dirty="0" smtClean="0"/>
              <a:t> Governor team – developed &amp; owning</a:t>
            </a:r>
          </a:p>
          <a:p>
            <a:r>
              <a:rPr lang="en-GB" sz="4800" dirty="0" smtClean="0"/>
              <a:t> Strategic plan – new, from first principles</a:t>
            </a:r>
          </a:p>
          <a:p>
            <a:r>
              <a:rPr lang="en-GB" sz="4800" dirty="0" smtClean="0"/>
              <a:t> Key issues – collective clarity</a:t>
            </a:r>
          </a:p>
          <a:p>
            <a:r>
              <a:rPr lang="en-GB" sz="4800" dirty="0" smtClean="0"/>
              <a:t> Capacity – built on collective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ing Governance Logo 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501462"/>
            <a:ext cx="7799832" cy="40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89864"/>
            <a:ext cx="9802368" cy="45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33668"/>
            <a:ext cx="7772400" cy="147002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Macnamara</a:t>
            </a:r>
            <a:r>
              <a:rPr lang="en-US" dirty="0" smtClean="0"/>
              <a:t> Fallacy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75520" y="1196752"/>
            <a:ext cx="8640960" cy="432048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measure whatever can easily be measured </a:t>
            </a:r>
            <a:r>
              <a:rPr lang="en-US" sz="2800" dirty="0">
                <a:solidFill>
                  <a:schemeClr val="bg1"/>
                </a:solidFill>
              </a:rPr>
              <a:t>– </a:t>
            </a:r>
            <a:r>
              <a:rPr lang="en-US" sz="2800" b="1" dirty="0">
                <a:solidFill>
                  <a:schemeClr val="accent6"/>
                </a:solidFill>
              </a:rPr>
              <a:t>this is OK </a:t>
            </a:r>
            <a:r>
              <a:rPr lang="en-US" sz="2800" b="1" dirty="0">
                <a:solidFill>
                  <a:schemeClr val="accent6"/>
                </a:solidFill>
              </a:rPr>
              <a:t>as far as it </a:t>
            </a:r>
            <a:r>
              <a:rPr lang="en-US" sz="2800" b="1" dirty="0">
                <a:solidFill>
                  <a:schemeClr val="accent6"/>
                </a:solidFill>
              </a:rPr>
              <a:t>goes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disregard that which can’t be easily </a:t>
            </a:r>
            <a:r>
              <a:rPr lang="en-US" sz="2800" dirty="0">
                <a:solidFill>
                  <a:schemeClr val="bg1"/>
                </a:solidFill>
              </a:rPr>
              <a:t>measured or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give </a:t>
            </a:r>
            <a:r>
              <a:rPr lang="en-US" sz="2800" dirty="0">
                <a:solidFill>
                  <a:schemeClr val="bg1"/>
                </a:solidFill>
              </a:rPr>
              <a:t>it an arbitrary, quantitative value – </a:t>
            </a:r>
            <a:r>
              <a:rPr lang="en-US" sz="2800" b="1" dirty="0">
                <a:solidFill>
                  <a:schemeClr val="accent6"/>
                </a:solidFill>
              </a:rPr>
              <a:t>this is artificial and </a:t>
            </a:r>
            <a:r>
              <a:rPr lang="en-US" sz="2800" b="1" dirty="0">
                <a:solidFill>
                  <a:schemeClr val="accent6"/>
                </a:solidFill>
              </a:rPr>
              <a:t>misleading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presume that what can’t be easily measured </a:t>
            </a:r>
            <a:r>
              <a:rPr lang="en-US" sz="2800" dirty="0">
                <a:solidFill>
                  <a:schemeClr val="bg1"/>
                </a:solidFill>
              </a:rPr>
              <a:t>really isn’t </a:t>
            </a:r>
            <a:r>
              <a:rPr lang="en-US" sz="2800" dirty="0">
                <a:solidFill>
                  <a:schemeClr val="bg1"/>
                </a:solidFill>
              </a:rPr>
              <a:t>important – </a:t>
            </a:r>
            <a:r>
              <a:rPr lang="en-US" sz="2800" b="1" dirty="0">
                <a:solidFill>
                  <a:schemeClr val="accent6"/>
                </a:solidFill>
              </a:rPr>
              <a:t>this is </a:t>
            </a:r>
            <a:r>
              <a:rPr lang="en-US" sz="2800" b="1" dirty="0">
                <a:solidFill>
                  <a:schemeClr val="accent6"/>
                </a:solidFill>
              </a:rPr>
              <a:t>blindness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say that what can’t easily be measured </a:t>
            </a:r>
            <a:r>
              <a:rPr lang="en-US" sz="2800" dirty="0">
                <a:solidFill>
                  <a:schemeClr val="bg1"/>
                </a:solidFill>
              </a:rPr>
              <a:t>really doesn’t </a:t>
            </a:r>
            <a:r>
              <a:rPr lang="en-US" sz="2800" dirty="0">
                <a:solidFill>
                  <a:schemeClr val="bg1"/>
                </a:solidFill>
              </a:rPr>
              <a:t>exist – </a:t>
            </a:r>
            <a:r>
              <a:rPr lang="en-US" sz="2800" b="1" dirty="0">
                <a:solidFill>
                  <a:schemeClr val="accent6"/>
                </a:solidFill>
              </a:rPr>
              <a:t>this is suicide</a:t>
            </a:r>
            <a:endParaRPr lang="en-US" sz="2800" b="1" dirty="0">
              <a:solidFill>
                <a:schemeClr val="accent6"/>
              </a:solidFill>
            </a:endParaRPr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44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The four modules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The bigger picture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The ‘smell’ of the school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The rubber hits the road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Indicators of change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04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 jigsa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67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The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4800" dirty="0" smtClean="0"/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4800" dirty="0" smtClean="0"/>
              <a:t>A new, concise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2184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1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Create a </a:t>
            </a:r>
            <a:r>
              <a:rPr lang="en-GB" sz="4800" dirty="0"/>
              <a:t>‘strategic picture’ for the school, which contains a new set of overall goals for the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atchwork Quil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1 learning points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</a:t>
            </a:r>
            <a:r>
              <a:rPr lang="en-GB" sz="4800" dirty="0"/>
              <a:t>The way that the overall goals can link back to the activities and outcomes from specific groups of people</a:t>
            </a:r>
          </a:p>
          <a:p>
            <a:r>
              <a:rPr lang="en-GB" sz="4800" dirty="0"/>
              <a:t> </a:t>
            </a:r>
            <a:r>
              <a:rPr lang="en-GB" sz="4800" dirty="0" smtClean="0"/>
              <a:t>The </a:t>
            </a:r>
            <a:r>
              <a:rPr lang="en-GB" sz="4800" dirty="0"/>
              <a:t>value of a feedback loop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1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Module 1 outcome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800" dirty="0" smtClean="0"/>
              <a:t> Create a </a:t>
            </a:r>
            <a:r>
              <a:rPr lang="en-GB" sz="4800" dirty="0"/>
              <a:t>‘strategic picture’ for the school, which contains a new set of overall goals for the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ight Programme">
      <a:majorFont>
        <a:latin typeface="FuturaBook BT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474</Words>
  <Application>Microsoft Macintosh PowerPoint</Application>
  <PresentationFormat>Widescreen</PresentationFormat>
  <Paragraphs>70</Paragraphs>
  <Slides>26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Calibri Light</vt:lpstr>
      <vt:lpstr>FuturaBook BT</vt:lpstr>
      <vt:lpstr>Helvetica Neue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The four modules</vt:lpstr>
      <vt:lpstr>PowerPoint Presentation</vt:lpstr>
      <vt:lpstr>The outcome</vt:lpstr>
      <vt:lpstr>Module 1 outcome</vt:lpstr>
      <vt:lpstr>PowerPoint Presentation</vt:lpstr>
      <vt:lpstr>Module 1 learning points</vt:lpstr>
      <vt:lpstr>Module 1 outcome</vt:lpstr>
      <vt:lpstr>PowerPoint Presentation</vt:lpstr>
      <vt:lpstr>Module 2 outcome</vt:lpstr>
      <vt:lpstr>Module 2 learning points</vt:lpstr>
      <vt:lpstr>Module 2 outcome</vt:lpstr>
      <vt:lpstr>PowerPoint Presentation</vt:lpstr>
      <vt:lpstr>Module 3 outcomes</vt:lpstr>
      <vt:lpstr>Module 3 learning points</vt:lpstr>
      <vt:lpstr>Module 3 outcomes</vt:lpstr>
      <vt:lpstr>PowerPoint Presentation</vt:lpstr>
      <vt:lpstr>Module 4 outcome</vt:lpstr>
      <vt:lpstr>Module 4 learning points</vt:lpstr>
      <vt:lpstr>Module 4 learning points</vt:lpstr>
      <vt:lpstr>PowerPoint Presentation</vt:lpstr>
      <vt:lpstr>Success criteria?</vt:lpstr>
      <vt:lpstr>PowerPoint Presentation</vt:lpstr>
      <vt:lpstr>PowerPoint Presentation</vt:lpstr>
      <vt:lpstr>The Macnamara Fallacy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Craig</dc:creator>
  <cp:lastModifiedBy>Mark Craig</cp:lastModifiedBy>
  <cp:revision>21</cp:revision>
  <dcterms:created xsi:type="dcterms:W3CDTF">2016-09-22T15:42:35Z</dcterms:created>
  <dcterms:modified xsi:type="dcterms:W3CDTF">2017-06-05T11:54:01Z</dcterms:modified>
</cp:coreProperties>
</file>