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83" r:id="rId5"/>
    <p:sldId id="261" r:id="rId6"/>
    <p:sldId id="262" r:id="rId7"/>
    <p:sldId id="289" r:id="rId8"/>
    <p:sldId id="284" r:id="rId9"/>
    <p:sldId id="265" r:id="rId10"/>
    <p:sldId id="266" r:id="rId11"/>
    <p:sldId id="285" r:id="rId12"/>
    <p:sldId id="268" r:id="rId13"/>
    <p:sldId id="286" r:id="rId14"/>
    <p:sldId id="270" r:id="rId15"/>
    <p:sldId id="287" r:id="rId16"/>
    <p:sldId id="272" r:id="rId17"/>
    <p:sldId id="273" r:id="rId18"/>
    <p:sldId id="291" r:id="rId19"/>
    <p:sldId id="275" r:id="rId20"/>
    <p:sldId id="276" r:id="rId21"/>
    <p:sldId id="277" r:id="rId22"/>
    <p:sldId id="288" r:id="rId23"/>
    <p:sldId id="279" r:id="rId24"/>
    <p:sldId id="290" r:id="rId25"/>
    <p:sldId id="292" r:id="rId26"/>
    <p:sldId id="282" r:id="rId27"/>
    <p:sldId id="25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1"/>
    <p:restoredTop sz="93147"/>
  </p:normalViewPr>
  <p:slideViewPr>
    <p:cSldViewPr snapToGrid="0" snapToObjects="1">
      <p:cViewPr varScale="1">
        <p:scale>
          <a:sx n="38" d="100"/>
          <a:sy n="38" d="100"/>
        </p:scale>
        <p:origin x="184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11552-0020-9948-9258-DD6D87A933BE}" type="datetimeFigureOut">
              <a:rPr lang="en-US" smtClean="0"/>
              <a:t>6/5/17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D0FDC-8878-FC43-ACBD-CBED8D562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55A0-5EB1-1D46-80D9-5729366BAD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055A0-5EB1-1D46-80D9-5729366BAD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64596" y="63618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37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377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134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42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42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92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92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80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38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803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38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4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123" y="5941099"/>
            <a:ext cx="2121877" cy="916902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216876" y="6013939"/>
            <a:ext cx="8251548" cy="766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</a:rPr>
              <a:t>The Ship of Schools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merriam-webster.com/dictionary/nou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mailto:mark@question-mark.or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merriam-webster.com/dictionary/nou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merriam-webster.com/dictionary/noun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71" y="643467"/>
            <a:ext cx="9670797" cy="44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00101"/>
            <a:ext cx="8229600" cy="45259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tx2"/>
                </a:solidFill>
              </a:rPr>
              <a:t>Wisdom</a:t>
            </a:r>
          </a:p>
          <a:p>
            <a:r>
              <a:rPr lang="en-US" sz="7200" dirty="0">
                <a:solidFill>
                  <a:schemeClr val="tx2"/>
                </a:solidFill>
              </a:rPr>
              <a:t>Experience</a:t>
            </a:r>
          </a:p>
          <a:p>
            <a:r>
              <a:rPr lang="en-US" sz="7200" dirty="0">
                <a:solidFill>
                  <a:schemeClr val="tx2"/>
                </a:solidFill>
              </a:rPr>
              <a:t>I</a:t>
            </a:r>
            <a:r>
              <a:rPr lang="en-US" sz="7200" dirty="0">
                <a:solidFill>
                  <a:schemeClr val="tx2"/>
                </a:solidFill>
              </a:rPr>
              <a:t>nsight</a:t>
            </a:r>
            <a:endParaRPr lang="en-US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+mn-lt"/>
              </a:rPr>
              <a:t>The ship of schools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12" y="1701210"/>
            <a:ext cx="9688627" cy="24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+mn-lt"/>
              </a:rPr>
              <a:t>The ship of schools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16" y="885826"/>
            <a:ext cx="9113384" cy="51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+mn-lt"/>
              </a:rPr>
              <a:t>The ship of schools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32" y="0"/>
            <a:ext cx="5945372" cy="59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Autofit/>
          </a:bodyPr>
          <a:lstStyle/>
          <a:p>
            <a:r>
              <a:rPr lang="en-US" sz="6800" b="1" dirty="0" err="1">
                <a:solidFill>
                  <a:schemeClr val="tx2"/>
                </a:solidFill>
                <a:latin typeface="+mn-lt"/>
              </a:rPr>
              <a:t>www.rightprogrammeoxford.org</a:t>
            </a:r>
            <a:endParaRPr lang="en-US" sz="6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+mn-lt"/>
              </a:rPr>
              <a:t>The RIGHT elements</a:t>
            </a:r>
            <a:endParaRPr lang="en-US" sz="9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2"/>
                </a:solidFill>
              </a:rPr>
              <a:t>Team</a:t>
            </a:r>
          </a:p>
          <a:p>
            <a:r>
              <a:rPr lang="en-US" sz="6000" dirty="0">
                <a:solidFill>
                  <a:schemeClr val="tx2"/>
                </a:solidFill>
              </a:rPr>
              <a:t>Structure</a:t>
            </a:r>
          </a:p>
          <a:p>
            <a:r>
              <a:rPr lang="en-US" sz="6000" dirty="0">
                <a:solidFill>
                  <a:schemeClr val="tx2"/>
                </a:solidFill>
              </a:rPr>
              <a:t>Networks</a:t>
            </a:r>
          </a:p>
          <a:p>
            <a:r>
              <a:rPr lang="en-US" sz="6000" dirty="0">
                <a:solidFill>
                  <a:schemeClr val="tx2"/>
                </a:solidFill>
              </a:rPr>
              <a:t>Tools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tx2"/>
                </a:solidFill>
              </a:rPr>
              <a:t>Emphasis</a:t>
            </a:r>
          </a:p>
          <a:p>
            <a:r>
              <a:rPr lang="en-US" sz="6000" dirty="0">
                <a:solidFill>
                  <a:schemeClr val="tx2"/>
                </a:solidFill>
              </a:rPr>
              <a:t>Support</a:t>
            </a:r>
          </a:p>
          <a:p>
            <a:r>
              <a:rPr lang="en-US" sz="6000" dirty="0">
                <a:solidFill>
                  <a:schemeClr val="tx2"/>
                </a:solidFill>
              </a:rPr>
              <a:t>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ing Governance Logo V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53" y="0"/>
            <a:ext cx="10745341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+mn-lt"/>
              </a:rPr>
              <a:t>The ship of schools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4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tx2"/>
                </a:solidFill>
                <a:latin typeface="+mn-lt"/>
              </a:rPr>
              <a:t>www.thinkinggovernance.org</a:t>
            </a:r>
            <a:endParaRPr lang="en-US" sz="7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G jigsa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76059" y="0"/>
            <a:ext cx="5766709" cy="58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+mn-lt"/>
              </a:rPr>
              <a:t>The ship of schools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00101"/>
            <a:ext cx="10210800" cy="4525963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2"/>
                </a:solidFill>
              </a:rPr>
              <a:t>Value wisdom</a:t>
            </a:r>
          </a:p>
          <a:p>
            <a:r>
              <a:rPr lang="en-US" sz="9600" dirty="0">
                <a:solidFill>
                  <a:schemeClr val="tx2"/>
                </a:solidFill>
              </a:rPr>
              <a:t>Use experience</a:t>
            </a:r>
          </a:p>
          <a:p>
            <a:r>
              <a:rPr lang="en-US" sz="9600" dirty="0">
                <a:solidFill>
                  <a:schemeClr val="tx2"/>
                </a:solidFill>
              </a:rPr>
              <a:t>Prize insight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fontAlgn="ctr"/>
            <a:r>
              <a:rPr lang="en-GB" sz="9600" b="1" dirty="0" err="1" smtClean="0">
                <a:solidFill>
                  <a:schemeClr val="tx2"/>
                </a:solidFill>
                <a:latin typeface="+mn-lt"/>
                <a:ea typeface="Times" charset="0"/>
                <a:cs typeface="Times" charset="0"/>
              </a:rPr>
              <a:t>gubernator</a:t>
            </a:r>
            <a:r>
              <a:rPr lang="en-GB" sz="8000" dirty="0">
                <a:solidFill>
                  <a:schemeClr val="tx2"/>
                </a:solidFill>
                <a:latin typeface="+mn-lt"/>
              </a:rPr>
              <a:t/>
            </a:r>
            <a:br>
              <a:rPr lang="en-GB" sz="8000" dirty="0">
                <a:solidFill>
                  <a:schemeClr val="tx2"/>
                </a:solidFill>
                <a:latin typeface="+mn-lt"/>
              </a:rPr>
            </a:br>
            <a:r>
              <a:rPr lang="en-GB" i="1" dirty="0">
                <a:solidFill>
                  <a:schemeClr val="tx2"/>
                </a:solidFill>
                <a:latin typeface="+mn-lt"/>
                <a:hlinkClick r:id="rId2"/>
              </a:rPr>
              <a:t>noun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  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gu·ber·na·tor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  \-ˌ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nātə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(r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)\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71" y="643467"/>
            <a:ext cx="9670797" cy="44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94" y="192170"/>
            <a:ext cx="8176986" cy="3755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88259" y="3947583"/>
            <a:ext cx="84520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/>
                </a:solidFill>
                <a:hlinkClick r:id="rId3"/>
              </a:rPr>
              <a:t>mark@question-mark.org</a:t>
            </a:r>
            <a:endParaRPr lang="en-US" sz="6000" b="1" dirty="0">
              <a:solidFill>
                <a:schemeClr val="tx2"/>
              </a:solidFill>
            </a:endParaRPr>
          </a:p>
          <a:p>
            <a:r>
              <a:rPr lang="en-US" sz="6000" b="1" dirty="0">
                <a:solidFill>
                  <a:schemeClr val="tx2"/>
                </a:solidFill>
              </a:rPr>
              <a:t>07811 696144</a:t>
            </a:r>
            <a:endParaRPr lang="en-US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+mn-lt"/>
              </a:rPr>
              <a:t>Ezekiel</a:t>
            </a:r>
            <a:endParaRPr lang="en-US" sz="9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57400"/>
            <a:ext cx="4055461" cy="303768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94" y="2057400"/>
            <a:ext cx="4364207" cy="3037681"/>
          </a:xfrm>
        </p:spPr>
      </p:pic>
    </p:spTree>
    <p:extLst>
      <p:ext uri="{BB962C8B-B14F-4D97-AF65-F5344CB8AC3E}">
        <p14:creationId xmlns:p14="http://schemas.microsoft.com/office/powerpoint/2010/main" val="11876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+mn-lt"/>
              </a:rPr>
              <a:t>The ship of schools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fontAlgn="ctr"/>
            <a:r>
              <a:rPr lang="en-GB" sz="9600" b="1" dirty="0" err="1" smtClean="0">
                <a:solidFill>
                  <a:schemeClr val="tx2"/>
                </a:solidFill>
                <a:latin typeface="+mn-lt"/>
                <a:ea typeface="Times" charset="0"/>
                <a:cs typeface="Times" charset="0"/>
              </a:rPr>
              <a:t>gubernator</a:t>
            </a:r>
            <a:r>
              <a:rPr lang="en-GB" sz="8000" dirty="0">
                <a:solidFill>
                  <a:schemeClr val="tx2"/>
                </a:solidFill>
                <a:latin typeface="+mn-lt"/>
              </a:rPr>
              <a:t/>
            </a:r>
            <a:br>
              <a:rPr lang="en-GB" sz="8000" dirty="0">
                <a:solidFill>
                  <a:schemeClr val="tx2"/>
                </a:solidFill>
                <a:latin typeface="+mn-lt"/>
              </a:rPr>
            </a:br>
            <a:r>
              <a:rPr lang="en-GB" i="1" dirty="0">
                <a:solidFill>
                  <a:schemeClr val="tx2"/>
                </a:solidFill>
                <a:latin typeface="+mn-lt"/>
                <a:hlinkClick r:id="rId2"/>
              </a:rPr>
              <a:t>noun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  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gu·ber·na·tor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  \-ˌ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nātə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(r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)\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5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32" y="0"/>
            <a:ext cx="7896447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pPr fontAlgn="ctr"/>
            <a:r>
              <a:rPr lang="en-GB" sz="9600" b="1" dirty="0" err="1" smtClean="0">
                <a:solidFill>
                  <a:schemeClr val="tx2"/>
                </a:solidFill>
                <a:latin typeface="+mn-lt"/>
                <a:ea typeface="Times" charset="0"/>
                <a:cs typeface="Times" charset="0"/>
              </a:rPr>
              <a:t>gubernator</a:t>
            </a:r>
            <a:r>
              <a:rPr lang="en-GB" sz="8000" dirty="0">
                <a:solidFill>
                  <a:schemeClr val="tx2"/>
                </a:solidFill>
                <a:latin typeface="+mn-lt"/>
              </a:rPr>
              <a:t/>
            </a:r>
            <a:br>
              <a:rPr lang="en-GB" sz="8000" dirty="0">
                <a:solidFill>
                  <a:schemeClr val="tx2"/>
                </a:solidFill>
                <a:latin typeface="+mn-lt"/>
              </a:rPr>
            </a:br>
            <a:r>
              <a:rPr lang="en-GB" i="1" dirty="0">
                <a:solidFill>
                  <a:schemeClr val="tx2"/>
                </a:solidFill>
                <a:latin typeface="+mn-lt"/>
                <a:hlinkClick r:id="rId2"/>
              </a:rPr>
              <a:t>noun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  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gu·ber·na·tor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  \-ˌ</a:t>
            </a:r>
            <a:r>
              <a:rPr lang="en-GB" dirty="0" err="1">
                <a:solidFill>
                  <a:schemeClr val="tx2"/>
                </a:solidFill>
                <a:latin typeface="+mn-lt"/>
              </a:rPr>
              <a:t>nātə</a:t>
            </a:r>
            <a:r>
              <a:rPr lang="en-GB" dirty="0">
                <a:solidFill>
                  <a:schemeClr val="tx2"/>
                </a:solidFill>
                <a:latin typeface="+mn-lt"/>
              </a:rPr>
              <a:t>(r</a:t>
            </a:r>
            <a:r>
              <a:rPr lang="en-GB" dirty="0" smtClean="0">
                <a:solidFill>
                  <a:schemeClr val="tx2"/>
                </a:solidFill>
                <a:latin typeface="+mn-lt"/>
              </a:rPr>
              <a:t>)\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2"/>
                </a:solidFill>
                <a:latin typeface="+mn-lt"/>
              </a:rPr>
              <a:t>The ship of schools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tx2"/>
                </a:solidFill>
                <a:latin typeface="+mn-lt"/>
              </a:rPr>
              <a:t>Training or learning?</a:t>
            </a:r>
            <a:endParaRPr lang="en-US" sz="9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Data</a:t>
            </a:r>
          </a:p>
          <a:p>
            <a:r>
              <a:rPr lang="en-US" sz="6000" dirty="0">
                <a:solidFill>
                  <a:schemeClr val="tx2"/>
                </a:solidFill>
              </a:rPr>
              <a:t>Pupil premium</a:t>
            </a:r>
          </a:p>
          <a:p>
            <a:r>
              <a:rPr lang="en-US" sz="6000" dirty="0">
                <a:solidFill>
                  <a:schemeClr val="tx2"/>
                </a:solidFill>
              </a:rPr>
              <a:t>C</a:t>
            </a:r>
            <a:r>
              <a:rPr lang="en-US" sz="6000" dirty="0">
                <a:solidFill>
                  <a:schemeClr val="tx2"/>
                </a:solidFill>
              </a:rPr>
              <a:t>ompliance</a:t>
            </a:r>
            <a:endParaRPr lang="en-US" sz="60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2"/>
                </a:solidFill>
              </a:rPr>
              <a:t>Wisdom</a:t>
            </a:r>
          </a:p>
          <a:p>
            <a:r>
              <a:rPr lang="en-US" sz="6000" dirty="0">
                <a:solidFill>
                  <a:schemeClr val="tx2"/>
                </a:solidFill>
              </a:rPr>
              <a:t>Experience</a:t>
            </a:r>
          </a:p>
          <a:p>
            <a:r>
              <a:rPr lang="en-US" sz="6000" dirty="0">
                <a:solidFill>
                  <a:schemeClr val="tx2"/>
                </a:solidFill>
              </a:rPr>
              <a:t>I</a:t>
            </a:r>
            <a:r>
              <a:rPr lang="en-US" sz="6000" dirty="0">
                <a:solidFill>
                  <a:schemeClr val="tx2"/>
                </a:solidFill>
              </a:rPr>
              <a:t>nsight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7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Question Mark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8B4E02A-1C4E-0443-A919-56BDFC52A732}" vid="{840938B5-FDFC-C14E-97D1-860A055932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Question Mark 2017 template</Template>
  <TotalTime>26</TotalTime>
  <Words>69</Words>
  <Application>Microsoft Macintosh PowerPoint</Application>
  <PresentationFormat>Widescreen</PresentationFormat>
  <Paragraphs>38</Paragraphs>
  <Slides>27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Calibri Light</vt:lpstr>
      <vt:lpstr>Times</vt:lpstr>
      <vt:lpstr>Arial</vt:lpstr>
      <vt:lpstr>Question Mark Template</vt:lpstr>
      <vt:lpstr>PowerPoint Presentation</vt:lpstr>
      <vt:lpstr>The ship of schools</vt:lpstr>
      <vt:lpstr>Ezekiel</vt:lpstr>
      <vt:lpstr>The ship of schools</vt:lpstr>
      <vt:lpstr>gubernator noun  gu·ber·na·tor  \-ˌnātə(r)\</vt:lpstr>
      <vt:lpstr>PowerPoint Presentation</vt:lpstr>
      <vt:lpstr>gubernator noun  gu·ber·na·tor  \-ˌnātə(r)\</vt:lpstr>
      <vt:lpstr>The ship of schools</vt:lpstr>
      <vt:lpstr>Training or learning?</vt:lpstr>
      <vt:lpstr>PowerPoint Presentation</vt:lpstr>
      <vt:lpstr>The ship of schools</vt:lpstr>
      <vt:lpstr>PowerPoint Presentation</vt:lpstr>
      <vt:lpstr>The ship of schools</vt:lpstr>
      <vt:lpstr>PowerPoint Presentation</vt:lpstr>
      <vt:lpstr>The ship of schools</vt:lpstr>
      <vt:lpstr>PowerPoint Presentation</vt:lpstr>
      <vt:lpstr>www.rightprogrammeoxford.org</vt:lpstr>
      <vt:lpstr>The RIGHT elements</vt:lpstr>
      <vt:lpstr>PowerPoint Presentation</vt:lpstr>
      <vt:lpstr>www.thinkinggovernance.org</vt:lpstr>
      <vt:lpstr>PowerPoint Presentation</vt:lpstr>
      <vt:lpstr>The ship of schools</vt:lpstr>
      <vt:lpstr>PowerPoint Presentation</vt:lpstr>
      <vt:lpstr>gubernator noun  gu·ber·na·tor  \-ˌnātə(r)\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Craig</dc:creator>
  <cp:lastModifiedBy>Mark Craig</cp:lastModifiedBy>
  <cp:revision>3</cp:revision>
  <dcterms:created xsi:type="dcterms:W3CDTF">2017-06-05T14:52:19Z</dcterms:created>
  <dcterms:modified xsi:type="dcterms:W3CDTF">2017-06-05T15:38:00Z</dcterms:modified>
</cp:coreProperties>
</file>